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82" d="100"/>
          <a:sy n="82" d="100"/>
        </p:scale>
        <p:origin x="691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78171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13" Type="http://schemas.openxmlformats.org/officeDocument/2006/relationships/image" Target="../media/image143.png"/><Relationship Id="rId3" Type="http://schemas.openxmlformats.org/officeDocument/2006/relationships/image" Target="../media/image25.png"/><Relationship Id="rId7" Type="http://schemas.openxmlformats.org/officeDocument/2006/relationships/image" Target="../media/image137.png"/><Relationship Id="rId12" Type="http://schemas.openxmlformats.org/officeDocument/2006/relationships/image" Target="../media/image14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6.png"/><Relationship Id="rId11" Type="http://schemas.openxmlformats.org/officeDocument/2006/relationships/image" Target="../media/image141.png"/><Relationship Id="rId5" Type="http://schemas.openxmlformats.org/officeDocument/2006/relationships/image" Target="../media/image135.png"/><Relationship Id="rId15" Type="http://schemas.openxmlformats.org/officeDocument/2006/relationships/image" Target="../media/image144.png"/><Relationship Id="rId10" Type="http://schemas.openxmlformats.org/officeDocument/2006/relationships/image" Target="../media/image140.png"/><Relationship Id="rId4" Type="http://schemas.openxmlformats.org/officeDocument/2006/relationships/image" Target="../media/image18.png"/><Relationship Id="rId9" Type="http://schemas.openxmlformats.org/officeDocument/2006/relationships/image" Target="../media/image139.png"/><Relationship Id="rId14" Type="http://schemas.openxmlformats.org/officeDocument/2006/relationships/image" Target="../media/image4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png"/><Relationship Id="rId13" Type="http://schemas.openxmlformats.org/officeDocument/2006/relationships/image" Target="../media/image154.png"/><Relationship Id="rId18" Type="http://schemas.openxmlformats.org/officeDocument/2006/relationships/image" Target="../media/image159.png"/><Relationship Id="rId26" Type="http://schemas.openxmlformats.org/officeDocument/2006/relationships/image" Target="../media/image167.png"/><Relationship Id="rId3" Type="http://schemas.openxmlformats.org/officeDocument/2006/relationships/image" Target="../media/image145.png"/><Relationship Id="rId21" Type="http://schemas.openxmlformats.org/officeDocument/2006/relationships/image" Target="../media/image162.png"/><Relationship Id="rId7" Type="http://schemas.openxmlformats.org/officeDocument/2006/relationships/image" Target="../media/image148.png"/><Relationship Id="rId12" Type="http://schemas.openxmlformats.org/officeDocument/2006/relationships/image" Target="../media/image153.png"/><Relationship Id="rId17" Type="http://schemas.openxmlformats.org/officeDocument/2006/relationships/image" Target="../media/image158.png"/><Relationship Id="rId25" Type="http://schemas.openxmlformats.org/officeDocument/2006/relationships/image" Target="../media/image166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157.png"/><Relationship Id="rId20" Type="http://schemas.openxmlformats.org/officeDocument/2006/relationships/image" Target="../media/image16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7.png"/><Relationship Id="rId11" Type="http://schemas.openxmlformats.org/officeDocument/2006/relationships/image" Target="../media/image152.png"/><Relationship Id="rId24" Type="http://schemas.openxmlformats.org/officeDocument/2006/relationships/image" Target="../media/image165.png"/><Relationship Id="rId5" Type="http://schemas.openxmlformats.org/officeDocument/2006/relationships/image" Target="../media/image146.png"/><Relationship Id="rId15" Type="http://schemas.openxmlformats.org/officeDocument/2006/relationships/image" Target="../media/image156.png"/><Relationship Id="rId23" Type="http://schemas.openxmlformats.org/officeDocument/2006/relationships/image" Target="../media/image164.png"/><Relationship Id="rId10" Type="http://schemas.openxmlformats.org/officeDocument/2006/relationships/image" Target="../media/image151.png"/><Relationship Id="rId19" Type="http://schemas.openxmlformats.org/officeDocument/2006/relationships/image" Target="../media/image160.png"/><Relationship Id="rId4" Type="http://schemas.openxmlformats.org/officeDocument/2006/relationships/image" Target="../media/image18.png"/><Relationship Id="rId9" Type="http://schemas.openxmlformats.org/officeDocument/2006/relationships/image" Target="../media/image150.png"/><Relationship Id="rId14" Type="http://schemas.openxmlformats.org/officeDocument/2006/relationships/image" Target="../media/image155.png"/><Relationship Id="rId22" Type="http://schemas.openxmlformats.org/officeDocument/2006/relationships/image" Target="../media/image16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.png"/><Relationship Id="rId13" Type="http://schemas.openxmlformats.org/officeDocument/2006/relationships/image" Target="../media/image176.png"/><Relationship Id="rId18" Type="http://schemas.openxmlformats.org/officeDocument/2006/relationships/image" Target="../media/image180.png"/><Relationship Id="rId3" Type="http://schemas.openxmlformats.org/officeDocument/2006/relationships/image" Target="../media/image25.png"/><Relationship Id="rId21" Type="http://schemas.openxmlformats.org/officeDocument/2006/relationships/image" Target="../media/image183.png"/><Relationship Id="rId7" Type="http://schemas.openxmlformats.org/officeDocument/2006/relationships/image" Target="../media/image170.png"/><Relationship Id="rId12" Type="http://schemas.openxmlformats.org/officeDocument/2006/relationships/image" Target="../media/image175.png"/><Relationship Id="rId17" Type="http://schemas.openxmlformats.org/officeDocument/2006/relationships/image" Target="../media/image179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30.png"/><Relationship Id="rId20" Type="http://schemas.openxmlformats.org/officeDocument/2006/relationships/image" Target="../media/image18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9.png"/><Relationship Id="rId11" Type="http://schemas.openxmlformats.org/officeDocument/2006/relationships/image" Target="../media/image174.png"/><Relationship Id="rId5" Type="http://schemas.openxmlformats.org/officeDocument/2006/relationships/image" Target="../media/image168.png"/><Relationship Id="rId15" Type="http://schemas.openxmlformats.org/officeDocument/2006/relationships/image" Target="../media/image178.png"/><Relationship Id="rId23" Type="http://schemas.openxmlformats.org/officeDocument/2006/relationships/image" Target="../media/image185.png"/><Relationship Id="rId10" Type="http://schemas.openxmlformats.org/officeDocument/2006/relationships/image" Target="../media/image173.png"/><Relationship Id="rId19" Type="http://schemas.openxmlformats.org/officeDocument/2006/relationships/image" Target="../media/image181.png"/><Relationship Id="rId4" Type="http://schemas.openxmlformats.org/officeDocument/2006/relationships/image" Target="../media/image18.png"/><Relationship Id="rId9" Type="http://schemas.openxmlformats.org/officeDocument/2006/relationships/image" Target="../media/image172.png"/><Relationship Id="rId14" Type="http://schemas.openxmlformats.org/officeDocument/2006/relationships/image" Target="../media/image177.png"/><Relationship Id="rId22" Type="http://schemas.openxmlformats.org/officeDocument/2006/relationships/image" Target="../media/image18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9.png"/><Relationship Id="rId13" Type="http://schemas.openxmlformats.org/officeDocument/2006/relationships/image" Target="../media/image194.png"/><Relationship Id="rId18" Type="http://schemas.openxmlformats.org/officeDocument/2006/relationships/image" Target="../media/image199.png"/><Relationship Id="rId3" Type="http://schemas.openxmlformats.org/officeDocument/2006/relationships/image" Target="../media/image25.png"/><Relationship Id="rId7" Type="http://schemas.openxmlformats.org/officeDocument/2006/relationships/image" Target="../media/image188.png"/><Relationship Id="rId12" Type="http://schemas.openxmlformats.org/officeDocument/2006/relationships/image" Target="../media/image193.png"/><Relationship Id="rId17" Type="http://schemas.openxmlformats.org/officeDocument/2006/relationships/image" Target="../media/image198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197.png"/><Relationship Id="rId20" Type="http://schemas.openxmlformats.org/officeDocument/2006/relationships/image" Target="../media/image20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7.png"/><Relationship Id="rId11" Type="http://schemas.openxmlformats.org/officeDocument/2006/relationships/image" Target="../media/image192.png"/><Relationship Id="rId5" Type="http://schemas.openxmlformats.org/officeDocument/2006/relationships/image" Target="../media/image186.png"/><Relationship Id="rId15" Type="http://schemas.openxmlformats.org/officeDocument/2006/relationships/image" Target="../media/image196.png"/><Relationship Id="rId10" Type="http://schemas.openxmlformats.org/officeDocument/2006/relationships/image" Target="../media/image191.png"/><Relationship Id="rId19" Type="http://schemas.openxmlformats.org/officeDocument/2006/relationships/image" Target="../media/image200.png"/><Relationship Id="rId4" Type="http://schemas.openxmlformats.org/officeDocument/2006/relationships/image" Target="../media/image18.png"/><Relationship Id="rId9" Type="http://schemas.openxmlformats.org/officeDocument/2006/relationships/image" Target="../media/image190.png"/><Relationship Id="rId14" Type="http://schemas.openxmlformats.org/officeDocument/2006/relationships/image" Target="../media/image19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5.png"/><Relationship Id="rId13" Type="http://schemas.openxmlformats.org/officeDocument/2006/relationships/image" Target="../media/image210.png"/><Relationship Id="rId18" Type="http://schemas.openxmlformats.org/officeDocument/2006/relationships/image" Target="../media/image215.png"/><Relationship Id="rId3" Type="http://schemas.openxmlformats.org/officeDocument/2006/relationships/image" Target="../media/image25.png"/><Relationship Id="rId21" Type="http://schemas.openxmlformats.org/officeDocument/2006/relationships/image" Target="../media/image218.png"/><Relationship Id="rId7" Type="http://schemas.openxmlformats.org/officeDocument/2006/relationships/image" Target="../media/image204.png"/><Relationship Id="rId12" Type="http://schemas.openxmlformats.org/officeDocument/2006/relationships/image" Target="../media/image209.png"/><Relationship Id="rId17" Type="http://schemas.openxmlformats.org/officeDocument/2006/relationships/image" Target="../media/image214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213.png"/><Relationship Id="rId20" Type="http://schemas.openxmlformats.org/officeDocument/2006/relationships/image" Target="../media/image2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3.png"/><Relationship Id="rId11" Type="http://schemas.openxmlformats.org/officeDocument/2006/relationships/image" Target="../media/image208.png"/><Relationship Id="rId5" Type="http://schemas.openxmlformats.org/officeDocument/2006/relationships/image" Target="../media/image202.png"/><Relationship Id="rId15" Type="http://schemas.openxmlformats.org/officeDocument/2006/relationships/image" Target="../media/image212.png"/><Relationship Id="rId10" Type="http://schemas.openxmlformats.org/officeDocument/2006/relationships/image" Target="../media/image207.png"/><Relationship Id="rId19" Type="http://schemas.openxmlformats.org/officeDocument/2006/relationships/image" Target="../media/image216.png"/><Relationship Id="rId4" Type="http://schemas.openxmlformats.org/officeDocument/2006/relationships/image" Target="../media/image18.png"/><Relationship Id="rId9" Type="http://schemas.openxmlformats.org/officeDocument/2006/relationships/image" Target="../media/image206.png"/><Relationship Id="rId14" Type="http://schemas.openxmlformats.org/officeDocument/2006/relationships/image" Target="../media/image21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2.png"/><Relationship Id="rId13" Type="http://schemas.openxmlformats.org/officeDocument/2006/relationships/image" Target="../media/image227.png"/><Relationship Id="rId18" Type="http://schemas.openxmlformats.org/officeDocument/2006/relationships/image" Target="../media/image151.png"/><Relationship Id="rId3" Type="http://schemas.openxmlformats.org/officeDocument/2006/relationships/image" Target="../media/image17.png"/><Relationship Id="rId7" Type="http://schemas.openxmlformats.org/officeDocument/2006/relationships/image" Target="../media/image221.png"/><Relationship Id="rId12" Type="http://schemas.openxmlformats.org/officeDocument/2006/relationships/image" Target="../media/image226.png"/><Relationship Id="rId17" Type="http://schemas.openxmlformats.org/officeDocument/2006/relationships/image" Target="../media/image231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230.png"/><Relationship Id="rId20" Type="http://schemas.openxmlformats.org/officeDocument/2006/relationships/image" Target="../media/image2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0.png"/><Relationship Id="rId11" Type="http://schemas.openxmlformats.org/officeDocument/2006/relationships/image" Target="../media/image225.png"/><Relationship Id="rId5" Type="http://schemas.openxmlformats.org/officeDocument/2006/relationships/image" Target="../media/image219.png"/><Relationship Id="rId15" Type="http://schemas.openxmlformats.org/officeDocument/2006/relationships/image" Target="../media/image229.png"/><Relationship Id="rId10" Type="http://schemas.openxmlformats.org/officeDocument/2006/relationships/image" Target="../media/image224.png"/><Relationship Id="rId19" Type="http://schemas.openxmlformats.org/officeDocument/2006/relationships/image" Target="../media/image232.png"/><Relationship Id="rId4" Type="http://schemas.openxmlformats.org/officeDocument/2006/relationships/image" Target="../media/image18.png"/><Relationship Id="rId9" Type="http://schemas.openxmlformats.org/officeDocument/2006/relationships/image" Target="../media/image223.png"/><Relationship Id="rId14" Type="http://schemas.openxmlformats.org/officeDocument/2006/relationships/image" Target="../media/image22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7.png"/><Relationship Id="rId3" Type="http://schemas.openxmlformats.org/officeDocument/2006/relationships/image" Target="../media/image25.png"/><Relationship Id="rId7" Type="http://schemas.openxmlformats.org/officeDocument/2006/relationships/image" Target="../media/image2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5.png"/><Relationship Id="rId11" Type="http://schemas.openxmlformats.org/officeDocument/2006/relationships/image" Target="../media/image240.png"/><Relationship Id="rId5" Type="http://schemas.openxmlformats.org/officeDocument/2006/relationships/image" Target="../media/image234.png"/><Relationship Id="rId10" Type="http://schemas.openxmlformats.org/officeDocument/2006/relationships/image" Target="../media/image239.png"/><Relationship Id="rId4" Type="http://schemas.openxmlformats.org/officeDocument/2006/relationships/image" Target="../media/image18.png"/><Relationship Id="rId9" Type="http://schemas.openxmlformats.org/officeDocument/2006/relationships/image" Target="../media/image23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3.png"/><Relationship Id="rId13" Type="http://schemas.openxmlformats.org/officeDocument/2006/relationships/image" Target="../media/image247.png"/><Relationship Id="rId3" Type="http://schemas.openxmlformats.org/officeDocument/2006/relationships/image" Target="../media/image98.png"/><Relationship Id="rId7" Type="http://schemas.openxmlformats.org/officeDocument/2006/relationships/image" Target="../media/image185.png"/><Relationship Id="rId12" Type="http://schemas.openxmlformats.org/officeDocument/2006/relationships/image" Target="../media/image24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2.png"/><Relationship Id="rId11" Type="http://schemas.openxmlformats.org/officeDocument/2006/relationships/image" Target="../media/image245.png"/><Relationship Id="rId5" Type="http://schemas.openxmlformats.org/officeDocument/2006/relationships/image" Target="../media/image241.png"/><Relationship Id="rId10" Type="http://schemas.openxmlformats.org/officeDocument/2006/relationships/image" Target="../media/image244.png"/><Relationship Id="rId4" Type="http://schemas.openxmlformats.org/officeDocument/2006/relationships/image" Target="../media/image18.png"/><Relationship Id="rId9" Type="http://schemas.openxmlformats.org/officeDocument/2006/relationships/image" Target="../media/image190.png"/><Relationship Id="rId14" Type="http://schemas.openxmlformats.org/officeDocument/2006/relationships/image" Target="../media/image24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5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0.png"/><Relationship Id="rId5" Type="http://schemas.openxmlformats.org/officeDocument/2006/relationships/image" Target="../media/image249.png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3" Type="http://schemas.openxmlformats.org/officeDocument/2006/relationships/image" Target="../media/image25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17" Type="http://schemas.openxmlformats.org/officeDocument/2006/relationships/image" Target="../media/image38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5" Type="http://schemas.openxmlformats.org/officeDocument/2006/relationships/image" Target="../media/image36.png"/><Relationship Id="rId10" Type="http://schemas.openxmlformats.org/officeDocument/2006/relationships/image" Target="../media/image31.png"/><Relationship Id="rId4" Type="http://schemas.openxmlformats.org/officeDocument/2006/relationships/image" Target="../media/image18.png"/><Relationship Id="rId9" Type="http://schemas.openxmlformats.org/officeDocument/2006/relationships/image" Target="../media/image30.png"/><Relationship Id="rId14" Type="http://schemas.openxmlformats.org/officeDocument/2006/relationships/image" Target="../media/image3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7.png"/><Relationship Id="rId3" Type="http://schemas.openxmlformats.org/officeDocument/2006/relationships/image" Target="../media/image25.png"/><Relationship Id="rId7" Type="http://schemas.openxmlformats.org/officeDocument/2006/relationships/image" Target="../media/image41.png"/><Relationship Id="rId12" Type="http://schemas.openxmlformats.org/officeDocument/2006/relationships/image" Target="../media/image4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18.png"/><Relationship Id="rId9" Type="http://schemas.openxmlformats.org/officeDocument/2006/relationships/image" Target="../media/image4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6.png"/><Relationship Id="rId3" Type="http://schemas.openxmlformats.org/officeDocument/2006/relationships/image" Target="../media/image25.png"/><Relationship Id="rId7" Type="http://schemas.openxmlformats.org/officeDocument/2006/relationships/image" Target="../media/image50.png"/><Relationship Id="rId12" Type="http://schemas.openxmlformats.org/officeDocument/2006/relationships/image" Target="../media/image55.png"/><Relationship Id="rId17" Type="http://schemas.openxmlformats.org/officeDocument/2006/relationships/image" Target="../media/image60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11" Type="http://schemas.openxmlformats.org/officeDocument/2006/relationships/image" Target="../media/image54.png"/><Relationship Id="rId5" Type="http://schemas.openxmlformats.org/officeDocument/2006/relationships/image" Target="../media/image48.png"/><Relationship Id="rId15" Type="http://schemas.openxmlformats.org/officeDocument/2006/relationships/image" Target="../media/image58.png"/><Relationship Id="rId10" Type="http://schemas.openxmlformats.org/officeDocument/2006/relationships/image" Target="../media/image53.png"/><Relationship Id="rId4" Type="http://schemas.openxmlformats.org/officeDocument/2006/relationships/image" Target="../media/image18.png"/><Relationship Id="rId9" Type="http://schemas.openxmlformats.org/officeDocument/2006/relationships/image" Target="../media/image52.png"/><Relationship Id="rId14" Type="http://schemas.openxmlformats.org/officeDocument/2006/relationships/image" Target="../media/image5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69.png"/><Relationship Id="rId3" Type="http://schemas.openxmlformats.org/officeDocument/2006/relationships/image" Target="../media/image25.png"/><Relationship Id="rId7" Type="http://schemas.openxmlformats.org/officeDocument/2006/relationships/image" Target="../media/image63.png"/><Relationship Id="rId12" Type="http://schemas.openxmlformats.org/officeDocument/2006/relationships/image" Target="../media/image6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11" Type="http://schemas.openxmlformats.org/officeDocument/2006/relationships/image" Target="../media/image67.png"/><Relationship Id="rId5" Type="http://schemas.openxmlformats.org/officeDocument/2006/relationships/image" Target="../media/image61.png"/><Relationship Id="rId10" Type="http://schemas.openxmlformats.org/officeDocument/2006/relationships/image" Target="../media/image66.png"/><Relationship Id="rId4" Type="http://schemas.openxmlformats.org/officeDocument/2006/relationships/image" Target="../media/image18.png"/><Relationship Id="rId9" Type="http://schemas.openxmlformats.org/officeDocument/2006/relationships/image" Target="../media/image6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25.png"/><Relationship Id="rId7" Type="http://schemas.openxmlformats.org/officeDocument/2006/relationships/image" Target="../media/image72.png"/><Relationship Id="rId12" Type="http://schemas.openxmlformats.org/officeDocument/2006/relationships/image" Target="../media/image7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11" Type="http://schemas.openxmlformats.org/officeDocument/2006/relationships/image" Target="../media/image76.png"/><Relationship Id="rId5" Type="http://schemas.openxmlformats.org/officeDocument/2006/relationships/image" Target="../media/image70.png"/><Relationship Id="rId10" Type="http://schemas.openxmlformats.org/officeDocument/2006/relationships/image" Target="../media/image75.png"/><Relationship Id="rId4" Type="http://schemas.openxmlformats.org/officeDocument/2006/relationships/image" Target="../media/image18.png"/><Relationship Id="rId9" Type="http://schemas.openxmlformats.org/officeDocument/2006/relationships/image" Target="../media/image7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13" Type="http://schemas.openxmlformats.org/officeDocument/2006/relationships/image" Target="../media/image86.png"/><Relationship Id="rId18" Type="http://schemas.openxmlformats.org/officeDocument/2006/relationships/image" Target="../media/image91.png"/><Relationship Id="rId3" Type="http://schemas.openxmlformats.org/officeDocument/2006/relationships/image" Target="../media/image25.png"/><Relationship Id="rId21" Type="http://schemas.openxmlformats.org/officeDocument/2006/relationships/image" Target="../media/image94.png"/><Relationship Id="rId7" Type="http://schemas.openxmlformats.org/officeDocument/2006/relationships/image" Target="../media/image80.png"/><Relationship Id="rId12" Type="http://schemas.openxmlformats.org/officeDocument/2006/relationships/image" Target="../media/image85.png"/><Relationship Id="rId17" Type="http://schemas.openxmlformats.org/officeDocument/2006/relationships/image" Target="../media/image90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89.png"/><Relationship Id="rId20" Type="http://schemas.openxmlformats.org/officeDocument/2006/relationships/image" Target="../media/image9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png"/><Relationship Id="rId11" Type="http://schemas.openxmlformats.org/officeDocument/2006/relationships/image" Target="../media/image84.png"/><Relationship Id="rId24" Type="http://schemas.openxmlformats.org/officeDocument/2006/relationships/image" Target="../media/image97.png"/><Relationship Id="rId5" Type="http://schemas.openxmlformats.org/officeDocument/2006/relationships/image" Target="../media/image78.png"/><Relationship Id="rId15" Type="http://schemas.openxmlformats.org/officeDocument/2006/relationships/image" Target="../media/image88.png"/><Relationship Id="rId23" Type="http://schemas.openxmlformats.org/officeDocument/2006/relationships/image" Target="../media/image96.png"/><Relationship Id="rId10" Type="http://schemas.openxmlformats.org/officeDocument/2006/relationships/image" Target="../media/image83.png"/><Relationship Id="rId19" Type="http://schemas.openxmlformats.org/officeDocument/2006/relationships/image" Target="../media/image92.png"/><Relationship Id="rId4" Type="http://schemas.openxmlformats.org/officeDocument/2006/relationships/image" Target="../media/image18.png"/><Relationship Id="rId9" Type="http://schemas.openxmlformats.org/officeDocument/2006/relationships/image" Target="../media/image82.png"/><Relationship Id="rId14" Type="http://schemas.openxmlformats.org/officeDocument/2006/relationships/image" Target="../media/image87.png"/><Relationship Id="rId22" Type="http://schemas.openxmlformats.org/officeDocument/2006/relationships/image" Target="../media/image95.png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7.png"/><Relationship Id="rId18" Type="http://schemas.openxmlformats.org/officeDocument/2006/relationships/image" Target="../media/image111.png"/><Relationship Id="rId26" Type="http://schemas.openxmlformats.org/officeDocument/2006/relationships/image" Target="../media/image119.png"/><Relationship Id="rId39" Type="http://schemas.openxmlformats.org/officeDocument/2006/relationships/image" Target="../media/image132.png"/><Relationship Id="rId21" Type="http://schemas.openxmlformats.org/officeDocument/2006/relationships/image" Target="../media/image114.png"/><Relationship Id="rId34" Type="http://schemas.openxmlformats.org/officeDocument/2006/relationships/image" Target="../media/image127.png"/><Relationship Id="rId7" Type="http://schemas.openxmlformats.org/officeDocument/2006/relationships/image" Target="../media/image101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77.png"/><Relationship Id="rId20" Type="http://schemas.openxmlformats.org/officeDocument/2006/relationships/image" Target="../media/image113.png"/><Relationship Id="rId29" Type="http://schemas.openxmlformats.org/officeDocument/2006/relationships/image" Target="../media/image122.png"/><Relationship Id="rId41" Type="http://schemas.openxmlformats.org/officeDocument/2006/relationships/image" Target="../media/image1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0.png"/><Relationship Id="rId11" Type="http://schemas.openxmlformats.org/officeDocument/2006/relationships/image" Target="../media/image105.png"/><Relationship Id="rId24" Type="http://schemas.openxmlformats.org/officeDocument/2006/relationships/image" Target="../media/image117.png"/><Relationship Id="rId32" Type="http://schemas.openxmlformats.org/officeDocument/2006/relationships/image" Target="../media/image125.png"/><Relationship Id="rId37" Type="http://schemas.openxmlformats.org/officeDocument/2006/relationships/image" Target="../media/image130.png"/><Relationship Id="rId40" Type="http://schemas.openxmlformats.org/officeDocument/2006/relationships/image" Target="../media/image133.png"/><Relationship Id="rId5" Type="http://schemas.openxmlformats.org/officeDocument/2006/relationships/image" Target="../media/image99.png"/><Relationship Id="rId15" Type="http://schemas.openxmlformats.org/officeDocument/2006/relationships/image" Target="../media/image109.png"/><Relationship Id="rId23" Type="http://schemas.openxmlformats.org/officeDocument/2006/relationships/image" Target="../media/image116.png"/><Relationship Id="rId28" Type="http://schemas.openxmlformats.org/officeDocument/2006/relationships/image" Target="../media/image121.png"/><Relationship Id="rId36" Type="http://schemas.openxmlformats.org/officeDocument/2006/relationships/image" Target="../media/image129.png"/><Relationship Id="rId10" Type="http://schemas.openxmlformats.org/officeDocument/2006/relationships/image" Target="../media/image104.png"/><Relationship Id="rId19" Type="http://schemas.openxmlformats.org/officeDocument/2006/relationships/image" Target="../media/image112.png"/><Relationship Id="rId31" Type="http://schemas.openxmlformats.org/officeDocument/2006/relationships/image" Target="../media/image124.png"/><Relationship Id="rId4" Type="http://schemas.openxmlformats.org/officeDocument/2006/relationships/image" Target="../media/image18.png"/><Relationship Id="rId9" Type="http://schemas.openxmlformats.org/officeDocument/2006/relationships/image" Target="../media/image103.png"/><Relationship Id="rId14" Type="http://schemas.openxmlformats.org/officeDocument/2006/relationships/image" Target="../media/image108.png"/><Relationship Id="rId22" Type="http://schemas.openxmlformats.org/officeDocument/2006/relationships/image" Target="../media/image115.png"/><Relationship Id="rId27" Type="http://schemas.openxmlformats.org/officeDocument/2006/relationships/image" Target="../media/image120.png"/><Relationship Id="rId30" Type="http://schemas.openxmlformats.org/officeDocument/2006/relationships/image" Target="../media/image123.png"/><Relationship Id="rId35" Type="http://schemas.openxmlformats.org/officeDocument/2006/relationships/image" Target="../media/image128.png"/><Relationship Id="rId8" Type="http://schemas.openxmlformats.org/officeDocument/2006/relationships/image" Target="../media/image102.png"/><Relationship Id="rId3" Type="http://schemas.openxmlformats.org/officeDocument/2006/relationships/image" Target="../media/image98.png"/><Relationship Id="rId12" Type="http://schemas.openxmlformats.org/officeDocument/2006/relationships/image" Target="../media/image106.png"/><Relationship Id="rId17" Type="http://schemas.openxmlformats.org/officeDocument/2006/relationships/image" Target="../media/image110.png"/><Relationship Id="rId25" Type="http://schemas.openxmlformats.org/officeDocument/2006/relationships/image" Target="../media/image118.png"/><Relationship Id="rId33" Type="http://schemas.openxmlformats.org/officeDocument/2006/relationships/image" Target="../media/image126.png"/><Relationship Id="rId38" Type="http://schemas.openxmlformats.org/officeDocument/2006/relationships/image" Target="../media/image1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2204" y="-121911"/>
            <a:ext cx="12192000" cy="68580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6400" y="2057400"/>
            <a:ext cx="1219200" cy="381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52800" y="2095500"/>
            <a:ext cx="609600" cy="6096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57588" y="2247900"/>
            <a:ext cx="200025" cy="3048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67200" y="2476500"/>
            <a:ext cx="533400" cy="5334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38650" y="2609850"/>
            <a:ext cx="190500" cy="2667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96000" y="2286000"/>
            <a:ext cx="457200" cy="4572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15063" y="2381250"/>
            <a:ext cx="219075" cy="2667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24800" y="3505200"/>
            <a:ext cx="609600" cy="6096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129588" y="3657600"/>
            <a:ext cx="200025" cy="3048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241506" y="3307089"/>
            <a:ext cx="839177" cy="500997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721202" y="3821137"/>
            <a:ext cx="927440" cy="274127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201150" y="4352925"/>
            <a:ext cx="952500" cy="28575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105900" y="3048000"/>
            <a:ext cx="1143000" cy="15240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486900" y="3048000"/>
            <a:ext cx="381000" cy="381000"/>
          </a:xfrm>
          <a:prstGeom prst="rect">
            <a:avLst/>
          </a:prstGeom>
        </p:spPr>
      </p:pic>
      <p:sp>
        <p:nvSpPr>
          <p:cNvPr id="18" name="Text 0"/>
          <p:cNvSpPr/>
          <p:nvPr/>
        </p:nvSpPr>
        <p:spPr>
          <a:xfrm>
            <a:off x="-487680" y="990600"/>
            <a:ext cx="1316736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166534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Smart Garbage Segregation System</a:t>
            </a:r>
            <a:endParaRPr lang="en-US" sz="2700" dirty="0"/>
          </a:p>
        </p:txBody>
      </p:sp>
      <p:sp>
        <p:nvSpPr>
          <p:cNvPr id="19" name="Text 1"/>
          <p:cNvSpPr/>
          <p:nvPr/>
        </p:nvSpPr>
        <p:spPr>
          <a:xfrm>
            <a:off x="609600" y="1485900"/>
            <a:ext cx="10972800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250" b="1" dirty="0">
                <a:solidFill>
                  <a:srgbClr val="15803D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(Akıllı Çöp Ayrıştırma Sistemi)</a:t>
            </a:r>
            <a:endParaRPr lang="en-US" sz="2250" dirty="0"/>
          </a:p>
        </p:txBody>
      </p:sp>
      <p:sp>
        <p:nvSpPr>
          <p:cNvPr id="20" name="Text 2"/>
          <p:cNvSpPr/>
          <p:nvPr/>
        </p:nvSpPr>
        <p:spPr>
          <a:xfrm>
            <a:off x="609600" y="5524500"/>
            <a:ext cx="1788081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Öğrenci Bilgileri:</a:t>
            </a:r>
            <a:endParaRPr lang="en-US" sz="1350" dirty="0"/>
          </a:p>
        </p:txBody>
      </p:sp>
      <p:sp>
        <p:nvSpPr>
          <p:cNvPr id="21" name="Text 3"/>
          <p:cNvSpPr/>
          <p:nvPr/>
        </p:nvSpPr>
        <p:spPr>
          <a:xfrm>
            <a:off x="609600" y="5791200"/>
            <a:ext cx="1788081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tr-TR" sz="1200" dirty="0">
                <a:solidFill>
                  <a:srgbClr val="4B5563"/>
                </a:solidFill>
                <a:ea typeface="ui-sans-serif" pitchFamily="34" charset="-122"/>
              </a:rPr>
              <a:t>Erkam Boyraz</a:t>
            </a:r>
            <a:endParaRPr lang="en-US" sz="1200" dirty="0"/>
          </a:p>
        </p:txBody>
      </p:sp>
      <p:sp>
        <p:nvSpPr>
          <p:cNvPr id="22" name="Text 4"/>
          <p:cNvSpPr/>
          <p:nvPr/>
        </p:nvSpPr>
        <p:spPr>
          <a:xfrm>
            <a:off x="609600" y="6019800"/>
            <a:ext cx="1788081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tr-TR" sz="1200" dirty="0">
                <a:solidFill>
                  <a:srgbClr val="4B5563"/>
                </a:solidFill>
                <a:ea typeface="ui-sans-serif" pitchFamily="34" charset="-122"/>
              </a:rPr>
              <a:t>211805053</a:t>
            </a:r>
            <a:endParaRPr lang="en-US" sz="1200" dirty="0"/>
          </a:p>
        </p:txBody>
      </p:sp>
      <p:sp>
        <p:nvSpPr>
          <p:cNvPr id="23" name="Text 5"/>
          <p:cNvSpPr/>
          <p:nvPr/>
        </p:nvSpPr>
        <p:spPr>
          <a:xfrm>
            <a:off x="9028509" y="5524500"/>
            <a:ext cx="2553891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r">
              <a:lnSpc>
                <a:spcPts val="2100"/>
              </a:lnSpc>
              <a:buNone/>
            </a:pPr>
            <a:endParaRPr lang="en-US" sz="1350" dirty="0"/>
          </a:p>
        </p:txBody>
      </p:sp>
      <p:sp>
        <p:nvSpPr>
          <p:cNvPr id="24" name="Text 6"/>
          <p:cNvSpPr/>
          <p:nvPr/>
        </p:nvSpPr>
        <p:spPr>
          <a:xfrm>
            <a:off x="9028509" y="5791200"/>
            <a:ext cx="2553891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r">
              <a:lnSpc>
                <a:spcPts val="1800"/>
              </a:lnSpc>
              <a:buNone/>
            </a:pPr>
            <a:endParaRPr lang="en-US" sz="1200" dirty="0"/>
          </a:p>
        </p:txBody>
      </p:sp>
      <p:sp>
        <p:nvSpPr>
          <p:cNvPr id="25" name="Text 7"/>
          <p:cNvSpPr/>
          <p:nvPr/>
        </p:nvSpPr>
        <p:spPr>
          <a:xfrm>
            <a:off x="9028509" y="6019800"/>
            <a:ext cx="2553891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r">
              <a:lnSpc>
                <a:spcPts val="1800"/>
              </a:lnSpc>
              <a:buNone/>
            </a:pPr>
            <a:endParaRPr lang="en-US" sz="1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3965" y="28575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1028700"/>
            <a:ext cx="1219200" cy="381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1295400"/>
            <a:ext cx="7391400" cy="8382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400" y="1447800"/>
            <a:ext cx="457200" cy="5334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7700" y="1562100"/>
            <a:ext cx="228600" cy="3048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1000" y="2286000"/>
            <a:ext cx="7391400" cy="10287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3400" y="2533650"/>
            <a:ext cx="457200" cy="5334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7700" y="2647950"/>
            <a:ext cx="228600" cy="3048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1000" y="3467100"/>
            <a:ext cx="7391400" cy="10287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3400" y="3714750"/>
            <a:ext cx="457200" cy="5334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7700" y="3829050"/>
            <a:ext cx="228600" cy="3048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81000" y="4648200"/>
            <a:ext cx="5600700" cy="12573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33400" y="5010150"/>
            <a:ext cx="485775" cy="5334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47700" y="5124450"/>
            <a:ext cx="257175" cy="304800"/>
          </a:xfrm>
          <a:prstGeom prst="rect">
            <a:avLst/>
          </a:prstGeom>
        </p:spPr>
      </p:pic>
      <p:sp>
        <p:nvSpPr>
          <p:cNvPr id="19" name="Text 0"/>
          <p:cNvSpPr/>
          <p:nvPr/>
        </p:nvSpPr>
        <p:spPr>
          <a:xfrm>
            <a:off x="381000" y="381000"/>
            <a:ext cx="13716000" cy="571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4500"/>
              </a:lnSpc>
              <a:buNone/>
            </a:pPr>
            <a:r>
              <a:rPr lang="en-US" sz="3000" b="1" dirty="0">
                <a:solidFill>
                  <a:srgbClr val="2C5E2E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Frontend (Kullanıcı Arayüzü)</a:t>
            </a:r>
            <a:endParaRPr lang="en-US" sz="3000" dirty="0"/>
          </a:p>
        </p:txBody>
      </p:sp>
      <p:sp>
        <p:nvSpPr>
          <p:cNvPr id="20" name="Text 1"/>
          <p:cNvSpPr/>
          <p:nvPr/>
        </p:nvSpPr>
        <p:spPr>
          <a:xfrm>
            <a:off x="1143000" y="1466850"/>
            <a:ext cx="4407545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166534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Dosya Yükleme Butonu</a:t>
            </a:r>
            <a:endParaRPr lang="en-US" sz="1350" dirty="0"/>
          </a:p>
        </p:txBody>
      </p:sp>
      <p:sp>
        <p:nvSpPr>
          <p:cNvPr id="21" name="Text 2"/>
          <p:cNvSpPr/>
          <p:nvPr/>
        </p:nvSpPr>
        <p:spPr>
          <a:xfrm>
            <a:off x="1143000" y="1733550"/>
            <a:ext cx="5289054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Kullanıcıların cihazlarından atık görseli seçmelerini sağlar.</a:t>
            </a:r>
            <a:endParaRPr lang="en-US" sz="1200" dirty="0"/>
          </a:p>
        </p:txBody>
      </p:sp>
      <p:sp>
        <p:nvSpPr>
          <p:cNvPr id="22" name="Text 3"/>
          <p:cNvSpPr/>
          <p:nvPr/>
        </p:nvSpPr>
        <p:spPr>
          <a:xfrm>
            <a:off x="1143000" y="2438400"/>
            <a:ext cx="46863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1E40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Kamera Açma Butonu</a:t>
            </a:r>
            <a:endParaRPr lang="en-US" sz="1350" dirty="0"/>
          </a:p>
        </p:txBody>
      </p:sp>
      <p:sp>
        <p:nvSpPr>
          <p:cNvPr id="23" name="Text 4"/>
          <p:cNvSpPr/>
          <p:nvPr/>
        </p:nvSpPr>
        <p:spPr>
          <a:xfrm>
            <a:off x="1143000" y="2705100"/>
            <a:ext cx="46863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Tarayıcı üzerinden doğrudan kamera erişimi sağlayarak anlık görüntü çekme imkanı sunar.</a:t>
            </a:r>
            <a:endParaRPr lang="en-US" sz="1200" dirty="0"/>
          </a:p>
        </p:txBody>
      </p:sp>
      <p:sp>
        <p:nvSpPr>
          <p:cNvPr id="24" name="Text 5"/>
          <p:cNvSpPr/>
          <p:nvPr/>
        </p:nvSpPr>
        <p:spPr>
          <a:xfrm>
            <a:off x="1143000" y="3619500"/>
            <a:ext cx="46863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854D0E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Görüntü Önizleme Alanı</a:t>
            </a:r>
            <a:endParaRPr lang="en-US" sz="1350" dirty="0"/>
          </a:p>
        </p:txBody>
      </p:sp>
      <p:sp>
        <p:nvSpPr>
          <p:cNvPr id="25" name="Text 6"/>
          <p:cNvSpPr/>
          <p:nvPr/>
        </p:nvSpPr>
        <p:spPr>
          <a:xfrm>
            <a:off x="1143000" y="3886200"/>
            <a:ext cx="46863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Yüklenen veya çekilen görüntünün kullanıcıya gösterildiği alan. Kullanıcı, işlenecek görüntüyü teyit edebilir.</a:t>
            </a:r>
            <a:endParaRPr lang="en-US" sz="1200" dirty="0"/>
          </a:p>
        </p:txBody>
      </p:sp>
      <p:sp>
        <p:nvSpPr>
          <p:cNvPr id="26" name="Text 7"/>
          <p:cNvSpPr/>
          <p:nvPr/>
        </p:nvSpPr>
        <p:spPr>
          <a:xfrm>
            <a:off x="1171575" y="4800600"/>
            <a:ext cx="4657725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6B21A8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Sonuç Gösterim Alanı</a:t>
            </a:r>
            <a:endParaRPr lang="en-US" sz="1350" dirty="0"/>
          </a:p>
        </p:txBody>
      </p:sp>
      <p:sp>
        <p:nvSpPr>
          <p:cNvPr id="27" name="Text 8"/>
          <p:cNvSpPr/>
          <p:nvPr/>
        </p:nvSpPr>
        <p:spPr>
          <a:xfrm>
            <a:off x="1171575" y="5067300"/>
            <a:ext cx="6600825" cy="685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Derin öğrenme modelinden gelen tahmin sonuçlarının (tahmin edilen sınıf, güven skoru, çöp kutusu kategorisi ve servo açısı) dinamik olarak görüntülendiği bölüm.</a:t>
            </a:r>
            <a:endParaRPr lang="en-US" sz="1200" dirty="0"/>
          </a:p>
        </p:txBody>
      </p:sp>
      <p:sp>
        <p:nvSpPr>
          <p:cNvPr id="56" name="Text 37"/>
          <p:cNvSpPr/>
          <p:nvPr/>
        </p:nvSpPr>
        <p:spPr>
          <a:xfrm>
            <a:off x="381000" y="6286500"/>
            <a:ext cx="2889468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Smart Garbage Segregation System</a:t>
            </a:r>
            <a:endParaRPr lang="en-US" sz="1050" dirty="0"/>
          </a:p>
        </p:txBody>
      </p:sp>
      <p:sp>
        <p:nvSpPr>
          <p:cNvPr id="57" name="Text 38"/>
          <p:cNvSpPr/>
          <p:nvPr/>
        </p:nvSpPr>
        <p:spPr>
          <a:xfrm>
            <a:off x="11341894" y="6286500"/>
            <a:ext cx="562928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10 / 18</a:t>
            </a:r>
            <a:endParaRPr lang="en-US" sz="10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525"/>
            <a:ext cx="12192000" cy="75819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" y="952500"/>
            <a:ext cx="1219200" cy="381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" y="1143000"/>
            <a:ext cx="5695950" cy="11430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9100" y="1257300"/>
            <a:ext cx="342900" cy="4191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5300" y="1333500"/>
            <a:ext cx="190500" cy="2667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4800" y="2400300"/>
            <a:ext cx="5695950" cy="93345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9100" y="2514600"/>
            <a:ext cx="342900" cy="4191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5300" y="2590800"/>
            <a:ext cx="190500" cy="2667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4800" y="3448050"/>
            <a:ext cx="5695950" cy="93345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9100" y="3562350"/>
            <a:ext cx="342900" cy="4191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95300" y="3638550"/>
            <a:ext cx="190500" cy="2667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191250" y="1143000"/>
            <a:ext cx="5695950" cy="291465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305550" y="1600200"/>
            <a:ext cx="5467350" cy="6096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381750" y="1676400"/>
            <a:ext cx="209550" cy="3048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419850" y="1733550"/>
            <a:ext cx="133350" cy="1905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305550" y="2266950"/>
            <a:ext cx="5467350" cy="6096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381750" y="2343150"/>
            <a:ext cx="209550" cy="3048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419850" y="2400300"/>
            <a:ext cx="133350" cy="1905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305550" y="2933700"/>
            <a:ext cx="5467350" cy="60960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381750" y="3009900"/>
            <a:ext cx="209550" cy="30480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419850" y="3067050"/>
            <a:ext cx="133350" cy="190500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305550" y="3600450"/>
            <a:ext cx="5467350" cy="609600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381750" y="3676650"/>
            <a:ext cx="190500" cy="304800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419850" y="3733800"/>
            <a:ext cx="114300" cy="190500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191250" y="4171950"/>
            <a:ext cx="5695950" cy="2800350"/>
          </a:xfrm>
          <a:prstGeom prst="rect">
            <a:avLst/>
          </a:prstGeom>
        </p:spPr>
      </p:pic>
      <p:pic>
        <p:nvPicPr>
          <p:cNvPr id="27" name="Image 25" descr="preencoded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6305550" y="4629150"/>
            <a:ext cx="5467350" cy="1333500"/>
          </a:xfrm>
          <a:prstGeom prst="rect">
            <a:avLst/>
          </a:prstGeom>
        </p:spPr>
      </p:pic>
      <p:pic>
        <p:nvPicPr>
          <p:cNvPr id="28" name="Image 26" descr="preencoded.png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305550" y="6038850"/>
            <a:ext cx="2714625" cy="228600"/>
          </a:xfrm>
          <a:prstGeom prst="rect">
            <a:avLst/>
          </a:prstGeom>
        </p:spPr>
      </p:pic>
      <p:pic>
        <p:nvPicPr>
          <p:cNvPr id="29" name="Image 27" descr="preencoded.png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9058275" y="6038850"/>
            <a:ext cx="2714625" cy="228600"/>
          </a:xfrm>
          <a:prstGeom prst="rect">
            <a:avLst/>
          </a:prstGeom>
        </p:spPr>
      </p:pic>
      <p:pic>
        <p:nvPicPr>
          <p:cNvPr id="30" name="Image 28" descr="preencoded.png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305550" y="6305550"/>
            <a:ext cx="2714625" cy="228600"/>
          </a:xfrm>
          <a:prstGeom prst="rect">
            <a:avLst/>
          </a:prstGeom>
        </p:spPr>
      </p:pic>
      <p:pic>
        <p:nvPicPr>
          <p:cNvPr id="31" name="Image 29" descr="preencoded.png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9058275" y="6305550"/>
            <a:ext cx="2714625" cy="228600"/>
          </a:xfrm>
          <a:prstGeom prst="rect">
            <a:avLst/>
          </a:prstGeom>
        </p:spPr>
      </p:pic>
      <p:sp>
        <p:nvSpPr>
          <p:cNvPr id="32" name="Text 0"/>
          <p:cNvSpPr/>
          <p:nvPr/>
        </p:nvSpPr>
        <p:spPr>
          <a:xfrm>
            <a:off x="304800" y="304800"/>
            <a:ext cx="11582400" cy="571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4500"/>
              </a:lnSpc>
              <a:buNone/>
            </a:pPr>
            <a:r>
              <a:rPr lang="en-US" sz="3000" b="1" dirty="0">
                <a:solidFill>
                  <a:srgbClr val="2C5E2E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Backend (Sunucu Mimarisi)</a:t>
            </a:r>
            <a:endParaRPr lang="en-US" sz="3000" dirty="0"/>
          </a:p>
        </p:txBody>
      </p:sp>
      <p:sp>
        <p:nvSpPr>
          <p:cNvPr id="33" name="Text 1"/>
          <p:cNvSpPr/>
          <p:nvPr/>
        </p:nvSpPr>
        <p:spPr>
          <a:xfrm>
            <a:off x="876300" y="1257300"/>
            <a:ext cx="3857625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E40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FastAPI ve API Endpoint</a:t>
            </a:r>
            <a:endParaRPr lang="en-US" sz="1500" dirty="0"/>
          </a:p>
        </p:txBody>
      </p:sp>
      <p:sp>
        <p:nvSpPr>
          <p:cNvPr id="34" name="Text 2"/>
          <p:cNvSpPr/>
          <p:nvPr/>
        </p:nvSpPr>
        <p:spPr>
          <a:xfrm>
            <a:off x="876300" y="1562100"/>
            <a:ext cx="3857625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10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Temel API endpoint'i: </a:t>
            </a:r>
            <a:r>
              <a:rPr lang="en-US" sz="105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/predict</a:t>
            </a:r>
            <a:endParaRPr lang="en-US" sz="1050" dirty="0"/>
          </a:p>
        </p:txBody>
      </p:sp>
      <p:sp>
        <p:nvSpPr>
          <p:cNvPr id="35" name="Text 3"/>
          <p:cNvSpPr/>
          <p:nvPr/>
        </p:nvSpPr>
        <p:spPr>
          <a:xfrm>
            <a:off x="876300" y="1771650"/>
            <a:ext cx="3857625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10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Asenkron yapı sayesinde yüksek performans</a:t>
            </a:r>
            <a:endParaRPr lang="en-US" sz="1050" dirty="0"/>
          </a:p>
        </p:txBody>
      </p:sp>
      <p:sp>
        <p:nvSpPr>
          <p:cNvPr id="36" name="Text 4"/>
          <p:cNvSpPr/>
          <p:nvPr/>
        </p:nvSpPr>
        <p:spPr>
          <a:xfrm>
            <a:off x="876300" y="1981200"/>
            <a:ext cx="3857625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10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Model uygulama başlangında bir kez yüklenir</a:t>
            </a:r>
            <a:endParaRPr lang="en-US" sz="1050" dirty="0"/>
          </a:p>
        </p:txBody>
      </p:sp>
      <p:sp>
        <p:nvSpPr>
          <p:cNvPr id="37" name="Text 5"/>
          <p:cNvSpPr/>
          <p:nvPr/>
        </p:nvSpPr>
        <p:spPr>
          <a:xfrm>
            <a:off x="876300" y="2514600"/>
            <a:ext cx="4291757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66534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Görüntü Ön İşleme</a:t>
            </a:r>
            <a:endParaRPr lang="en-US" sz="1500" dirty="0"/>
          </a:p>
        </p:txBody>
      </p:sp>
      <p:sp>
        <p:nvSpPr>
          <p:cNvPr id="38" name="Text 6"/>
          <p:cNvSpPr/>
          <p:nvPr/>
        </p:nvSpPr>
        <p:spPr>
          <a:xfrm>
            <a:off x="876300" y="2819400"/>
            <a:ext cx="5150108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10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Görüntü 300x300x3 boyutuna yeniden boyutlandırılır</a:t>
            </a:r>
            <a:endParaRPr lang="en-US" sz="1050" dirty="0"/>
          </a:p>
        </p:txBody>
      </p:sp>
      <p:sp>
        <p:nvSpPr>
          <p:cNvPr id="39" name="Text 7"/>
          <p:cNvSpPr/>
          <p:nvPr/>
        </p:nvSpPr>
        <p:spPr>
          <a:xfrm>
            <a:off x="876300" y="3028950"/>
            <a:ext cx="5150108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10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Normalize edilerek modelin gerektirdiği formata dönüştürülür</a:t>
            </a:r>
            <a:endParaRPr lang="en-US" sz="1050" dirty="0"/>
          </a:p>
        </p:txBody>
      </p:sp>
      <p:sp>
        <p:nvSpPr>
          <p:cNvPr id="40" name="Text 8"/>
          <p:cNvSpPr/>
          <p:nvPr/>
        </p:nvSpPr>
        <p:spPr>
          <a:xfrm>
            <a:off x="876300" y="3562350"/>
            <a:ext cx="4689574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854D0E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Model Yönetimi</a:t>
            </a:r>
            <a:endParaRPr lang="en-US" sz="1500" dirty="0"/>
          </a:p>
        </p:txBody>
      </p:sp>
      <p:sp>
        <p:nvSpPr>
          <p:cNvPr id="41" name="Text 9"/>
          <p:cNvSpPr/>
          <p:nvPr/>
        </p:nvSpPr>
        <p:spPr>
          <a:xfrm>
            <a:off x="885825" y="3867150"/>
            <a:ext cx="5627489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10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Önceden eğitilmiş CNN </a:t>
            </a:r>
            <a:r>
              <a:rPr lang="en-US" sz="1050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modeli</a:t>
            </a:r>
            <a:r>
              <a:rPr lang="en-US" sz="10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endParaRPr lang="en-US" sz="1050" dirty="0"/>
          </a:p>
        </p:txBody>
      </p:sp>
      <p:sp>
        <p:nvSpPr>
          <p:cNvPr id="42" name="Text 10"/>
          <p:cNvSpPr/>
          <p:nvPr/>
        </p:nvSpPr>
        <p:spPr>
          <a:xfrm>
            <a:off x="876300" y="4076700"/>
            <a:ext cx="5627489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10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Uygulama başlangında belleğe yüklenir (tekrar yüklenmesi önlenir)</a:t>
            </a:r>
            <a:endParaRPr lang="en-US" sz="1050" dirty="0"/>
          </a:p>
        </p:txBody>
      </p:sp>
      <p:sp>
        <p:nvSpPr>
          <p:cNvPr id="43" name="Text 11"/>
          <p:cNvSpPr/>
          <p:nvPr/>
        </p:nvSpPr>
        <p:spPr>
          <a:xfrm>
            <a:off x="6305550" y="1257300"/>
            <a:ext cx="546735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66534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İş Akışı</a:t>
            </a:r>
            <a:endParaRPr lang="en-US" sz="1500" dirty="0"/>
          </a:p>
        </p:txBody>
      </p:sp>
      <p:sp>
        <p:nvSpPr>
          <p:cNvPr id="44" name="Text 12"/>
          <p:cNvSpPr/>
          <p:nvPr/>
        </p:nvSpPr>
        <p:spPr>
          <a:xfrm>
            <a:off x="6667500" y="1714500"/>
            <a:ext cx="1196221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1. İstek Alma</a:t>
            </a:r>
            <a:endParaRPr lang="en-US" sz="1200" dirty="0"/>
          </a:p>
        </p:txBody>
      </p:sp>
      <p:sp>
        <p:nvSpPr>
          <p:cNvPr id="45" name="Text 13"/>
          <p:cNvSpPr/>
          <p:nvPr/>
        </p:nvSpPr>
        <p:spPr>
          <a:xfrm>
            <a:off x="6762750" y="1981200"/>
            <a:ext cx="4933950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200"/>
              </a:lnSpc>
              <a:buNone/>
            </a:pPr>
            <a:r>
              <a:rPr lang="en-US" sz="9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Kullanıcıdan gelen tahmin isteği</a:t>
            </a:r>
            <a:endParaRPr lang="en-US" sz="900" dirty="0"/>
          </a:p>
        </p:txBody>
      </p:sp>
      <p:sp>
        <p:nvSpPr>
          <p:cNvPr id="46" name="Text 14"/>
          <p:cNvSpPr/>
          <p:nvPr/>
        </p:nvSpPr>
        <p:spPr>
          <a:xfrm>
            <a:off x="6667500" y="2381250"/>
            <a:ext cx="1960245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2. Görüntü Ön İşleme</a:t>
            </a:r>
            <a:endParaRPr lang="en-US" sz="1200" dirty="0"/>
          </a:p>
        </p:txBody>
      </p:sp>
      <p:sp>
        <p:nvSpPr>
          <p:cNvPr id="47" name="Text 15"/>
          <p:cNvSpPr/>
          <p:nvPr/>
        </p:nvSpPr>
        <p:spPr>
          <a:xfrm>
            <a:off x="6762750" y="2647950"/>
            <a:ext cx="5920740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200"/>
              </a:lnSpc>
              <a:buNone/>
            </a:pPr>
            <a:r>
              <a:rPr lang="en-US" sz="9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Görüntü 300x300x3 boyutuna getirilir</a:t>
            </a:r>
            <a:endParaRPr lang="en-US" sz="900" dirty="0"/>
          </a:p>
        </p:txBody>
      </p:sp>
      <p:sp>
        <p:nvSpPr>
          <p:cNvPr id="48" name="Text 16"/>
          <p:cNvSpPr/>
          <p:nvPr/>
        </p:nvSpPr>
        <p:spPr>
          <a:xfrm>
            <a:off x="6667500" y="3048000"/>
            <a:ext cx="1545015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3. Model Tahmini</a:t>
            </a:r>
            <a:endParaRPr lang="en-US" sz="1200" dirty="0"/>
          </a:p>
        </p:txBody>
      </p:sp>
      <p:sp>
        <p:nvSpPr>
          <p:cNvPr id="49" name="Text 17"/>
          <p:cNvSpPr/>
          <p:nvPr/>
        </p:nvSpPr>
        <p:spPr>
          <a:xfrm>
            <a:off x="6762750" y="3314700"/>
            <a:ext cx="4933950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200"/>
              </a:lnSpc>
              <a:buNone/>
            </a:pPr>
            <a:r>
              <a:rPr lang="en-US" sz="9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CNN modeli ile atık sınıfı tahmini</a:t>
            </a:r>
            <a:endParaRPr lang="en-US" sz="900" dirty="0"/>
          </a:p>
        </p:txBody>
      </p:sp>
      <p:sp>
        <p:nvSpPr>
          <p:cNvPr id="50" name="Text 18"/>
          <p:cNvSpPr/>
          <p:nvPr/>
        </p:nvSpPr>
        <p:spPr>
          <a:xfrm>
            <a:off x="6648450" y="3714750"/>
            <a:ext cx="1966139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4. Karar Mekanizması</a:t>
            </a:r>
            <a:endParaRPr lang="en-US" sz="1200" dirty="0"/>
          </a:p>
        </p:txBody>
      </p:sp>
      <p:sp>
        <p:nvSpPr>
          <p:cNvPr id="51" name="Text 19"/>
          <p:cNvSpPr/>
          <p:nvPr/>
        </p:nvSpPr>
        <p:spPr>
          <a:xfrm>
            <a:off x="6762750" y="3981450"/>
            <a:ext cx="4933950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200"/>
              </a:lnSpc>
              <a:buNone/>
            </a:pPr>
            <a:r>
              <a:rPr lang="en-US" sz="9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Tahmine göre servo açısı belirlenir</a:t>
            </a:r>
            <a:endParaRPr lang="en-US" sz="900" dirty="0"/>
          </a:p>
        </p:txBody>
      </p:sp>
      <p:sp>
        <p:nvSpPr>
          <p:cNvPr id="52" name="Text 20"/>
          <p:cNvSpPr/>
          <p:nvPr/>
        </p:nvSpPr>
        <p:spPr>
          <a:xfrm>
            <a:off x="6305550" y="4286250"/>
            <a:ext cx="546735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E40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API Yanıt Formatı</a:t>
            </a:r>
            <a:endParaRPr lang="en-US" sz="1500" dirty="0"/>
          </a:p>
        </p:txBody>
      </p:sp>
      <p:sp>
        <p:nvSpPr>
          <p:cNvPr id="53" name="Text 21"/>
          <p:cNvSpPr/>
          <p:nvPr/>
        </p:nvSpPr>
        <p:spPr>
          <a:xfrm>
            <a:off x="6400800" y="4743450"/>
            <a:ext cx="2640806" cy="1104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{</a:t>
            </a:r>
            <a:endParaRPr lang="en-US" sz="1050" dirty="0"/>
          </a:p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"predicted class": "plastic",</a:t>
            </a:r>
            <a:endParaRPr lang="en-US" sz="1050" dirty="0"/>
          </a:p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"confidence": 0.81,</a:t>
            </a:r>
            <a:endParaRPr lang="en-US" sz="1050" dirty="0"/>
          </a:p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"bin": "Recyclable",</a:t>
            </a:r>
            <a:endParaRPr lang="en-US" sz="1050" dirty="0"/>
          </a:p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"servo_angle": 90</a:t>
            </a:r>
            <a:endParaRPr lang="en-US" sz="1050" dirty="0"/>
          </a:p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F8F8F2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}</a:t>
            </a:r>
            <a:endParaRPr lang="en-US" sz="1050" dirty="0"/>
          </a:p>
        </p:txBody>
      </p:sp>
      <p:sp>
        <p:nvSpPr>
          <p:cNvPr id="54" name="Text 22"/>
          <p:cNvSpPr/>
          <p:nvPr/>
        </p:nvSpPr>
        <p:spPr>
          <a:xfrm>
            <a:off x="6343650" y="6038850"/>
            <a:ext cx="325755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200"/>
              </a:lnSpc>
              <a:buNone/>
            </a:pPr>
            <a:r>
              <a:rPr lang="en-US" sz="900" b="1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predicted class:</a:t>
            </a:r>
            <a:r>
              <a:rPr lang="en-US" sz="900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Tahmin edilen atık sınıfı</a:t>
            </a:r>
            <a:endParaRPr lang="en-US" sz="900" dirty="0"/>
          </a:p>
        </p:txBody>
      </p:sp>
      <p:sp>
        <p:nvSpPr>
          <p:cNvPr id="55" name="Text 23"/>
          <p:cNvSpPr/>
          <p:nvPr/>
        </p:nvSpPr>
        <p:spPr>
          <a:xfrm>
            <a:off x="9096375" y="6038850"/>
            <a:ext cx="325755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200"/>
              </a:lnSpc>
              <a:buNone/>
            </a:pPr>
            <a:r>
              <a:rPr lang="en-US" sz="900" b="1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confidence:</a:t>
            </a:r>
            <a:r>
              <a:rPr lang="en-US" sz="900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Güven skoru (0-1)</a:t>
            </a:r>
            <a:endParaRPr lang="en-US" sz="900" dirty="0"/>
          </a:p>
        </p:txBody>
      </p:sp>
      <p:sp>
        <p:nvSpPr>
          <p:cNvPr id="56" name="Text 24"/>
          <p:cNvSpPr/>
          <p:nvPr/>
        </p:nvSpPr>
        <p:spPr>
          <a:xfrm>
            <a:off x="6343650" y="6305550"/>
            <a:ext cx="325755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200"/>
              </a:lnSpc>
              <a:buNone/>
            </a:pPr>
            <a:r>
              <a:rPr lang="en-US" sz="900" b="1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bin:</a:t>
            </a:r>
            <a:r>
              <a:rPr lang="en-US" sz="900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Atık kategorisi</a:t>
            </a:r>
            <a:endParaRPr lang="en-US" sz="900" dirty="0"/>
          </a:p>
        </p:txBody>
      </p:sp>
      <p:sp>
        <p:nvSpPr>
          <p:cNvPr id="57" name="Text 25"/>
          <p:cNvSpPr/>
          <p:nvPr/>
        </p:nvSpPr>
        <p:spPr>
          <a:xfrm>
            <a:off x="9096375" y="6305550"/>
            <a:ext cx="325755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200"/>
              </a:lnSpc>
              <a:buNone/>
            </a:pPr>
            <a:r>
              <a:rPr lang="en-US" sz="900" b="1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servo_angle:</a:t>
            </a:r>
            <a:r>
              <a:rPr lang="en-US" sz="900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Servo motor açısı</a:t>
            </a:r>
            <a:endParaRPr lang="en-US" sz="900" dirty="0"/>
          </a:p>
        </p:txBody>
      </p:sp>
      <p:sp>
        <p:nvSpPr>
          <p:cNvPr id="58" name="Text 26"/>
          <p:cNvSpPr/>
          <p:nvPr/>
        </p:nvSpPr>
        <p:spPr>
          <a:xfrm>
            <a:off x="304800" y="7086600"/>
            <a:ext cx="2889468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Smart Garbage Segregation System</a:t>
            </a:r>
            <a:endParaRPr lang="en-US" sz="1050" dirty="0"/>
          </a:p>
        </p:txBody>
      </p:sp>
      <p:sp>
        <p:nvSpPr>
          <p:cNvPr id="59" name="Text 27"/>
          <p:cNvSpPr/>
          <p:nvPr/>
        </p:nvSpPr>
        <p:spPr>
          <a:xfrm>
            <a:off x="11418094" y="7086600"/>
            <a:ext cx="562928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11 / 18</a:t>
            </a:r>
            <a:endParaRPr lang="en-US" sz="10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1028700"/>
            <a:ext cx="1219200" cy="381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400" y="2362200"/>
            <a:ext cx="1981200" cy="34671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0525" y="2219325"/>
            <a:ext cx="381000" cy="3810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38250" y="2552700"/>
            <a:ext cx="571500" cy="5715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81125" y="2667000"/>
            <a:ext cx="285750" cy="3429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14600" y="2695575"/>
            <a:ext cx="142875" cy="2286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19400" y="2876550"/>
            <a:ext cx="1981200" cy="24384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676525" y="2733675"/>
            <a:ext cx="381000" cy="3810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524250" y="3067050"/>
            <a:ext cx="571500" cy="5715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667125" y="3181350"/>
            <a:ext cx="285750" cy="3429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00600" y="3209925"/>
            <a:ext cx="142875" cy="2286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105400" y="2647950"/>
            <a:ext cx="1981200" cy="28956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962525" y="2505075"/>
            <a:ext cx="381000" cy="3810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810250" y="2838450"/>
            <a:ext cx="571500" cy="5715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953125" y="2952750"/>
            <a:ext cx="285750" cy="3429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86600" y="2981325"/>
            <a:ext cx="142875" cy="2286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91400" y="2876550"/>
            <a:ext cx="1981200" cy="24384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248525" y="2733675"/>
            <a:ext cx="381000" cy="38100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096250" y="3067050"/>
            <a:ext cx="571500" cy="57150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239125" y="3181350"/>
            <a:ext cx="285750" cy="342900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72600" y="3209925"/>
            <a:ext cx="142875" cy="228600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677400" y="3009900"/>
            <a:ext cx="1981200" cy="2171700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534525" y="2867025"/>
            <a:ext cx="381000" cy="381000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0382250" y="3200400"/>
            <a:ext cx="571500" cy="571500"/>
          </a:xfrm>
          <a:prstGeom prst="rect">
            <a:avLst/>
          </a:prstGeom>
        </p:spPr>
      </p:pic>
      <p:pic>
        <p:nvPicPr>
          <p:cNvPr id="27" name="Image 25" descr="preencoded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0525125" y="3314700"/>
            <a:ext cx="285750" cy="342900"/>
          </a:xfrm>
          <a:prstGeom prst="rect">
            <a:avLst/>
          </a:prstGeom>
        </p:spPr>
      </p:pic>
      <p:sp>
        <p:nvSpPr>
          <p:cNvPr id="28" name="Text 0"/>
          <p:cNvSpPr/>
          <p:nvPr/>
        </p:nvSpPr>
        <p:spPr>
          <a:xfrm>
            <a:off x="381000" y="381000"/>
            <a:ext cx="11430000" cy="571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4500"/>
              </a:lnSpc>
              <a:buNone/>
            </a:pPr>
            <a:r>
              <a:rPr lang="en-US" sz="3000" b="1" dirty="0">
                <a:solidFill>
                  <a:srgbClr val="2C5E2E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Kullanım Senaryosu</a:t>
            </a:r>
            <a:endParaRPr lang="en-US" sz="3000" dirty="0"/>
          </a:p>
        </p:txBody>
      </p:sp>
      <p:sp>
        <p:nvSpPr>
          <p:cNvPr id="29" name="Text 1"/>
          <p:cNvSpPr/>
          <p:nvPr/>
        </p:nvSpPr>
        <p:spPr>
          <a:xfrm>
            <a:off x="381000" y="1371600"/>
            <a:ext cx="11430000" cy="533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Akıllı Çöp Ayrıştırma Sistemi, kullanıcı dostu bir arayüz ile atık sınıflandırma sürecini basitleştirir. Aşağıda, bir kullanıcının sistemi nasıl kullandığı adım adım açıklanmıştır:</a:t>
            </a:r>
            <a:endParaRPr lang="en-US" sz="1350" dirty="0"/>
          </a:p>
        </p:txBody>
      </p:sp>
      <p:sp>
        <p:nvSpPr>
          <p:cNvPr id="30" name="Text 2"/>
          <p:cNvSpPr/>
          <p:nvPr/>
        </p:nvSpPr>
        <p:spPr>
          <a:xfrm>
            <a:off x="517327" y="2219325"/>
            <a:ext cx="3810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60"/>
              </a:lnSpc>
              <a:buNone/>
            </a:pPr>
            <a:r>
              <a:rPr lang="en-US" sz="144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1</a:t>
            </a:r>
            <a:endParaRPr lang="en-US" sz="1440" dirty="0"/>
          </a:p>
        </p:txBody>
      </p:sp>
      <p:sp>
        <p:nvSpPr>
          <p:cNvPr id="31" name="Text 3"/>
          <p:cNvSpPr/>
          <p:nvPr/>
        </p:nvSpPr>
        <p:spPr>
          <a:xfrm>
            <a:off x="723900" y="3238500"/>
            <a:ext cx="1600200" cy="8001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166534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Görüntü Yükleme veya Çekme</a:t>
            </a:r>
            <a:endParaRPr lang="en-US" sz="1350" dirty="0"/>
          </a:p>
        </p:txBody>
      </p:sp>
      <p:sp>
        <p:nvSpPr>
          <p:cNvPr id="32" name="Text 4"/>
          <p:cNvSpPr/>
          <p:nvPr/>
        </p:nvSpPr>
        <p:spPr>
          <a:xfrm>
            <a:off x="723900" y="4114800"/>
            <a:ext cx="1600200" cy="1524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Kullanıcı, "Dosya Yükle" butonuna tıklayarak cihazından bir atık görseli seçebilir veya "Kamera ile Çek" butonunu kullanarak anlık bir fotoğraf çekebilir.</a:t>
            </a:r>
            <a:endParaRPr lang="en-US" sz="1050" dirty="0"/>
          </a:p>
        </p:txBody>
      </p:sp>
      <p:sp>
        <p:nvSpPr>
          <p:cNvPr id="33" name="Text 5"/>
          <p:cNvSpPr/>
          <p:nvPr/>
        </p:nvSpPr>
        <p:spPr>
          <a:xfrm>
            <a:off x="2803327" y="2733675"/>
            <a:ext cx="3810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60"/>
              </a:lnSpc>
              <a:buNone/>
            </a:pPr>
            <a:r>
              <a:rPr lang="en-US" sz="144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2</a:t>
            </a:r>
            <a:endParaRPr lang="en-US" sz="1440" dirty="0"/>
          </a:p>
        </p:txBody>
      </p:sp>
      <p:sp>
        <p:nvSpPr>
          <p:cNvPr id="34" name="Text 6"/>
          <p:cNvSpPr/>
          <p:nvPr/>
        </p:nvSpPr>
        <p:spPr>
          <a:xfrm>
            <a:off x="3009900" y="3752850"/>
            <a:ext cx="1600200" cy="533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166534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Atık Görüntüsü Seçimi</a:t>
            </a:r>
            <a:endParaRPr lang="en-US" sz="1350" dirty="0"/>
          </a:p>
        </p:txBody>
      </p:sp>
      <p:sp>
        <p:nvSpPr>
          <p:cNvPr id="35" name="Text 7"/>
          <p:cNvSpPr/>
          <p:nvPr/>
        </p:nvSpPr>
        <p:spPr>
          <a:xfrm>
            <a:off x="3009900" y="4362450"/>
            <a:ext cx="1600200" cy="762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Kullanıcı, örneğin bir plastik şişe fotoğrafını seçer ve sisteme yükler.</a:t>
            </a:r>
            <a:endParaRPr lang="en-US" sz="1050" dirty="0"/>
          </a:p>
        </p:txBody>
      </p:sp>
      <p:sp>
        <p:nvSpPr>
          <p:cNvPr id="36" name="Text 8"/>
          <p:cNvSpPr/>
          <p:nvPr/>
        </p:nvSpPr>
        <p:spPr>
          <a:xfrm>
            <a:off x="5089327" y="2505075"/>
            <a:ext cx="3810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60"/>
              </a:lnSpc>
              <a:buNone/>
            </a:pPr>
            <a:r>
              <a:rPr lang="en-US" sz="144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3</a:t>
            </a:r>
            <a:endParaRPr lang="en-US" sz="1440" dirty="0"/>
          </a:p>
        </p:txBody>
      </p:sp>
      <p:sp>
        <p:nvSpPr>
          <p:cNvPr id="37" name="Text 9"/>
          <p:cNvSpPr/>
          <p:nvPr/>
        </p:nvSpPr>
        <p:spPr>
          <a:xfrm>
            <a:off x="5295900" y="3524250"/>
            <a:ext cx="1600200" cy="8001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166534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Sistem İşleme ve Sonuç Gösterimi</a:t>
            </a:r>
            <a:endParaRPr lang="en-US" sz="1350" dirty="0"/>
          </a:p>
        </p:txBody>
      </p:sp>
      <p:sp>
        <p:nvSpPr>
          <p:cNvPr id="38" name="Text 10"/>
          <p:cNvSpPr/>
          <p:nvPr/>
        </p:nvSpPr>
        <p:spPr>
          <a:xfrm>
            <a:off x="5295900" y="4400550"/>
            <a:ext cx="1600200" cy="952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Sistem, görüntüyü işler, derin öğrenme modeli aracılığıyla atık türünü tahmin eder ve sonucu kullanıcıya gösterir.</a:t>
            </a:r>
            <a:endParaRPr lang="en-US" sz="1050" dirty="0"/>
          </a:p>
        </p:txBody>
      </p:sp>
      <p:sp>
        <p:nvSpPr>
          <p:cNvPr id="39" name="Text 11"/>
          <p:cNvSpPr/>
          <p:nvPr/>
        </p:nvSpPr>
        <p:spPr>
          <a:xfrm>
            <a:off x="7375327" y="2733675"/>
            <a:ext cx="3810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60"/>
              </a:lnSpc>
              <a:buNone/>
            </a:pPr>
            <a:r>
              <a:rPr lang="en-US" sz="144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4</a:t>
            </a:r>
            <a:endParaRPr lang="en-US" sz="1440" dirty="0"/>
          </a:p>
        </p:txBody>
      </p:sp>
      <p:sp>
        <p:nvSpPr>
          <p:cNvPr id="40" name="Text 12"/>
          <p:cNvSpPr/>
          <p:nvPr/>
        </p:nvSpPr>
        <p:spPr>
          <a:xfrm>
            <a:off x="7581900" y="3752850"/>
            <a:ext cx="1600200" cy="533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166534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Servo Motor Simülasyonu</a:t>
            </a:r>
            <a:endParaRPr lang="en-US" sz="1350" dirty="0"/>
          </a:p>
        </p:txBody>
      </p:sp>
      <p:sp>
        <p:nvSpPr>
          <p:cNvPr id="41" name="Text 13"/>
          <p:cNvSpPr/>
          <p:nvPr/>
        </p:nvSpPr>
        <p:spPr>
          <a:xfrm>
            <a:off x="7581900" y="4362450"/>
            <a:ext cx="1600200" cy="762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Atığın kategorisine göre, arayüzdeki servo açısı belirlenir (0° veya 90°).</a:t>
            </a:r>
            <a:endParaRPr lang="en-US" sz="1050" dirty="0"/>
          </a:p>
        </p:txBody>
      </p:sp>
      <p:sp>
        <p:nvSpPr>
          <p:cNvPr id="42" name="Text 14"/>
          <p:cNvSpPr/>
          <p:nvPr/>
        </p:nvSpPr>
        <p:spPr>
          <a:xfrm>
            <a:off x="9661327" y="2867025"/>
            <a:ext cx="3810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60"/>
              </a:lnSpc>
              <a:buNone/>
            </a:pPr>
            <a:r>
              <a:rPr lang="en-US" sz="144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5</a:t>
            </a:r>
            <a:endParaRPr lang="en-US" sz="1440" dirty="0"/>
          </a:p>
        </p:txBody>
      </p:sp>
      <p:sp>
        <p:nvSpPr>
          <p:cNvPr id="43" name="Text 15"/>
          <p:cNvSpPr/>
          <p:nvPr/>
        </p:nvSpPr>
        <p:spPr>
          <a:xfrm>
            <a:off x="10315649" y="3886200"/>
            <a:ext cx="704552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166534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Sonuç</a:t>
            </a:r>
            <a:endParaRPr lang="en-US" sz="1350" dirty="0"/>
          </a:p>
        </p:txBody>
      </p:sp>
      <p:sp>
        <p:nvSpPr>
          <p:cNvPr id="44" name="Text 16"/>
          <p:cNvSpPr/>
          <p:nvPr/>
        </p:nvSpPr>
        <p:spPr>
          <a:xfrm>
            <a:off x="9867900" y="4229100"/>
            <a:ext cx="1600200" cy="762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Kullanıcı, atığın hangi kutuya atılması gerektiğini öğrenir ve işlemi tamalar.</a:t>
            </a:r>
            <a:endParaRPr lang="en-US" sz="1050" dirty="0"/>
          </a:p>
        </p:txBody>
      </p:sp>
      <p:sp>
        <p:nvSpPr>
          <p:cNvPr id="45" name="Text 17"/>
          <p:cNvSpPr/>
          <p:nvPr/>
        </p:nvSpPr>
        <p:spPr>
          <a:xfrm>
            <a:off x="381000" y="6286500"/>
            <a:ext cx="2889468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Smart Garbage Segregation System</a:t>
            </a:r>
            <a:endParaRPr lang="en-US" sz="1050" dirty="0"/>
          </a:p>
        </p:txBody>
      </p:sp>
      <p:sp>
        <p:nvSpPr>
          <p:cNvPr id="46" name="Text 18"/>
          <p:cNvSpPr/>
          <p:nvPr/>
        </p:nvSpPr>
        <p:spPr>
          <a:xfrm>
            <a:off x="11341894" y="6286500"/>
            <a:ext cx="562928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12 / 18</a:t>
            </a:r>
            <a:endParaRPr lang="en-US" sz="10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1028700"/>
            <a:ext cx="1219200" cy="381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1219200"/>
            <a:ext cx="5486400" cy="23622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500" y="1409700"/>
            <a:ext cx="361950" cy="5715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1500" y="1524000"/>
            <a:ext cx="361950" cy="3429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3771900"/>
            <a:ext cx="5486400" cy="23622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1500" y="3962400"/>
            <a:ext cx="361950" cy="5715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1500" y="4076700"/>
            <a:ext cx="361950" cy="3429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24600" y="1219200"/>
            <a:ext cx="5486400" cy="49149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467600" y="3981450"/>
            <a:ext cx="952500" cy="28575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800975" y="2743200"/>
            <a:ext cx="285750" cy="123825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943850" y="3409950"/>
            <a:ext cx="1714500" cy="9525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134350" y="3314700"/>
            <a:ext cx="762000" cy="9525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801100" y="3409950"/>
            <a:ext cx="285750" cy="28575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877300" y="3476625"/>
            <a:ext cx="133350" cy="1524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843713" y="5219700"/>
            <a:ext cx="457200" cy="4572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010400" y="5314950"/>
            <a:ext cx="123825" cy="2667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0387608" y="5219700"/>
            <a:ext cx="457200" cy="4572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0520958" y="5314950"/>
            <a:ext cx="190500" cy="266700"/>
          </a:xfrm>
          <a:prstGeom prst="rect">
            <a:avLst/>
          </a:prstGeom>
        </p:spPr>
      </p:pic>
      <p:sp>
        <p:nvSpPr>
          <p:cNvPr id="21" name="Text 0"/>
          <p:cNvSpPr/>
          <p:nvPr/>
        </p:nvSpPr>
        <p:spPr>
          <a:xfrm>
            <a:off x="381000" y="381000"/>
            <a:ext cx="11430000" cy="571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4500"/>
              </a:lnSpc>
              <a:buNone/>
            </a:pPr>
            <a:r>
              <a:rPr lang="en-US" sz="3000" b="1" dirty="0">
                <a:solidFill>
                  <a:srgbClr val="2C5E2E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Servo Motor Simülasyonu</a:t>
            </a:r>
            <a:endParaRPr lang="en-US" sz="3000" dirty="0"/>
          </a:p>
        </p:txBody>
      </p:sp>
      <p:sp>
        <p:nvSpPr>
          <p:cNvPr id="22" name="Text 1"/>
          <p:cNvSpPr/>
          <p:nvPr/>
        </p:nvSpPr>
        <p:spPr>
          <a:xfrm>
            <a:off x="1123950" y="1409700"/>
            <a:ext cx="455295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66534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Yazılımsal Yaklaşım</a:t>
            </a:r>
            <a:endParaRPr lang="en-US" sz="1500" dirty="0"/>
          </a:p>
        </p:txBody>
      </p:sp>
      <p:sp>
        <p:nvSpPr>
          <p:cNvPr id="23" name="Text 2"/>
          <p:cNvSpPr/>
          <p:nvPr/>
        </p:nvSpPr>
        <p:spPr>
          <a:xfrm>
            <a:off x="1162050" y="1714500"/>
            <a:ext cx="4514850" cy="685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Projenin amacı, görüntüden atık türü tahmini ve buna bağlı karar mekanizmasını yazılımsal olarak göstermektir.</a:t>
            </a:r>
            <a:endParaRPr lang="en-US" sz="1200" dirty="0"/>
          </a:p>
        </p:txBody>
      </p:sp>
      <p:sp>
        <p:nvSpPr>
          <p:cNvPr id="24" name="Text 3"/>
          <p:cNvSpPr/>
          <p:nvPr/>
        </p:nvSpPr>
        <p:spPr>
          <a:xfrm>
            <a:off x="1162050" y="2438400"/>
            <a:ext cx="451485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Fiziksel donanım kullanmak, projenin karmaşıklığını artırır.</a:t>
            </a:r>
            <a:endParaRPr lang="en-US" sz="1200" dirty="0"/>
          </a:p>
        </p:txBody>
      </p:sp>
      <p:sp>
        <p:nvSpPr>
          <p:cNvPr id="25" name="Text 4"/>
          <p:cNvSpPr/>
          <p:nvPr/>
        </p:nvSpPr>
        <p:spPr>
          <a:xfrm>
            <a:off x="1162050" y="2933700"/>
            <a:ext cx="451485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Yazılımsal simülasyon, bu mantığın işleyişini net bir şekilde sergileyebilmektedir.</a:t>
            </a:r>
            <a:endParaRPr lang="en-US" sz="1200" dirty="0"/>
          </a:p>
        </p:txBody>
      </p:sp>
      <p:sp>
        <p:nvSpPr>
          <p:cNvPr id="26" name="Text 5"/>
          <p:cNvSpPr/>
          <p:nvPr/>
        </p:nvSpPr>
        <p:spPr>
          <a:xfrm>
            <a:off x="1123950" y="3962400"/>
            <a:ext cx="546354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E40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Akademik Amaca Odaklanma</a:t>
            </a:r>
            <a:endParaRPr lang="en-US" sz="1500" dirty="0"/>
          </a:p>
        </p:txBody>
      </p:sp>
      <p:sp>
        <p:nvSpPr>
          <p:cNvPr id="27" name="Text 6"/>
          <p:cNvSpPr/>
          <p:nvPr/>
        </p:nvSpPr>
        <p:spPr>
          <a:xfrm>
            <a:off x="1162050" y="4267200"/>
            <a:ext cx="4514850" cy="685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Projenin akademik hedefi, "kamera/görüntü → yapay zekâ kararı → servo yönlendirme" mantığını donanım gerektirmeden kanıtlamaktır.</a:t>
            </a:r>
            <a:endParaRPr lang="en-US" sz="1200" dirty="0"/>
          </a:p>
        </p:txBody>
      </p:sp>
      <p:sp>
        <p:nvSpPr>
          <p:cNvPr id="28" name="Text 7"/>
          <p:cNvSpPr/>
          <p:nvPr/>
        </p:nvSpPr>
        <p:spPr>
          <a:xfrm>
            <a:off x="1162050" y="4991100"/>
            <a:ext cx="451485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Simülasyon, bu mantığın donanım bağımsızlığını koruyarak nasıl çalıştığını gösterir.</a:t>
            </a:r>
            <a:endParaRPr lang="en-US" sz="1200" dirty="0"/>
          </a:p>
        </p:txBody>
      </p:sp>
      <p:sp>
        <p:nvSpPr>
          <p:cNvPr id="29" name="Text 8"/>
          <p:cNvSpPr/>
          <p:nvPr/>
        </p:nvSpPr>
        <p:spPr>
          <a:xfrm>
            <a:off x="1162050" y="5486400"/>
            <a:ext cx="451485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Maliyet ve erişilebilirlik açısından projenin kolayca incelenebilir olması sağlanmıştır.</a:t>
            </a:r>
            <a:endParaRPr lang="en-US" sz="1200" dirty="0"/>
          </a:p>
        </p:txBody>
      </p:sp>
      <p:sp>
        <p:nvSpPr>
          <p:cNvPr id="30" name="Text 9"/>
          <p:cNvSpPr/>
          <p:nvPr/>
        </p:nvSpPr>
        <p:spPr>
          <a:xfrm>
            <a:off x="6004560" y="1409700"/>
            <a:ext cx="612648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66534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Servo Motor Simülasyonu</a:t>
            </a:r>
            <a:endParaRPr lang="en-US" sz="1500" dirty="0"/>
          </a:p>
        </p:txBody>
      </p:sp>
      <p:sp>
        <p:nvSpPr>
          <p:cNvPr id="31" name="Text 10"/>
          <p:cNvSpPr/>
          <p:nvPr/>
        </p:nvSpPr>
        <p:spPr>
          <a:xfrm>
            <a:off x="6403658" y="5715000"/>
            <a:ext cx="133731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0° - Genel Çöp</a:t>
            </a:r>
            <a:endParaRPr lang="en-US" sz="1200" dirty="0"/>
          </a:p>
        </p:txBody>
      </p:sp>
      <p:sp>
        <p:nvSpPr>
          <p:cNvPr id="32" name="Text 11"/>
          <p:cNvSpPr/>
          <p:nvPr/>
        </p:nvSpPr>
        <p:spPr>
          <a:xfrm>
            <a:off x="9411057" y="5715000"/>
            <a:ext cx="2410301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90° - Geri Dönüştürülebilir</a:t>
            </a:r>
            <a:endParaRPr lang="en-US" sz="1200" dirty="0"/>
          </a:p>
        </p:txBody>
      </p:sp>
      <p:sp>
        <p:nvSpPr>
          <p:cNvPr id="33" name="Text 12"/>
          <p:cNvSpPr/>
          <p:nvPr/>
        </p:nvSpPr>
        <p:spPr>
          <a:xfrm>
            <a:off x="381000" y="6286500"/>
            <a:ext cx="2889468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Smart Garbage Segregation System</a:t>
            </a:r>
            <a:endParaRPr lang="en-US" sz="1050" dirty="0"/>
          </a:p>
        </p:txBody>
      </p:sp>
      <p:sp>
        <p:nvSpPr>
          <p:cNvPr id="34" name="Text 13"/>
          <p:cNvSpPr/>
          <p:nvPr/>
        </p:nvSpPr>
        <p:spPr>
          <a:xfrm>
            <a:off x="11341894" y="6286500"/>
            <a:ext cx="562928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13 / 18</a:t>
            </a:r>
            <a:endParaRPr lang="en-US" sz="105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1028700"/>
            <a:ext cx="1219200" cy="381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1219200"/>
            <a:ext cx="11430000" cy="4572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000" y="1676400"/>
            <a:ext cx="11430000" cy="5334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3400" y="1866900"/>
            <a:ext cx="133350" cy="1524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32550" y="1790700"/>
            <a:ext cx="914400" cy="762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32550" y="1790700"/>
            <a:ext cx="896094" cy="762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83825" y="1828800"/>
            <a:ext cx="200025" cy="2286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81000" y="2209800"/>
            <a:ext cx="11430000" cy="5334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33400" y="2400300"/>
            <a:ext cx="152400" cy="1524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32550" y="2324100"/>
            <a:ext cx="914400" cy="762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832550" y="2324100"/>
            <a:ext cx="868561" cy="762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83825" y="2362200"/>
            <a:ext cx="200025" cy="2286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000" y="2743200"/>
            <a:ext cx="11430000" cy="5334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33400" y="2933700"/>
            <a:ext cx="152400" cy="1524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32550" y="2857500"/>
            <a:ext cx="914400" cy="762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832550" y="2857500"/>
            <a:ext cx="841177" cy="762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83825" y="2895600"/>
            <a:ext cx="200025" cy="2286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81000" y="3276600"/>
            <a:ext cx="11430000" cy="53340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33400" y="3467100"/>
            <a:ext cx="114300" cy="15240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32550" y="3390900"/>
            <a:ext cx="914400" cy="76200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832550" y="3390900"/>
            <a:ext cx="886867" cy="76200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83825" y="3429000"/>
            <a:ext cx="200025" cy="228600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81000" y="3962400"/>
            <a:ext cx="4762500" cy="1447800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95300" y="4076700"/>
            <a:ext cx="190500" cy="266700"/>
          </a:xfrm>
          <a:prstGeom prst="rect">
            <a:avLst/>
          </a:prstGeom>
        </p:spPr>
      </p:pic>
      <p:pic>
        <p:nvPicPr>
          <p:cNvPr id="27" name="Image 25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048500" y="3962400"/>
            <a:ext cx="4762500" cy="1447800"/>
          </a:xfrm>
          <a:prstGeom prst="rect">
            <a:avLst/>
          </a:prstGeom>
        </p:spPr>
      </p:pic>
      <p:pic>
        <p:nvPicPr>
          <p:cNvPr id="28" name="Image 26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162800" y="4076700"/>
            <a:ext cx="238125" cy="266700"/>
          </a:xfrm>
          <a:prstGeom prst="rect">
            <a:avLst/>
          </a:prstGeom>
        </p:spPr>
      </p:pic>
      <p:sp>
        <p:nvSpPr>
          <p:cNvPr id="29" name="Text 0"/>
          <p:cNvSpPr/>
          <p:nvPr/>
        </p:nvSpPr>
        <p:spPr>
          <a:xfrm>
            <a:off x="381000" y="381000"/>
            <a:ext cx="11430000" cy="571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4500"/>
              </a:lnSpc>
              <a:buNone/>
            </a:pPr>
            <a:r>
              <a:rPr lang="en-US" sz="3000" b="1" dirty="0">
                <a:solidFill>
                  <a:srgbClr val="2C5E2E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Sonuçlar ve Testler</a:t>
            </a:r>
            <a:endParaRPr lang="en-US" sz="3000" dirty="0"/>
          </a:p>
        </p:txBody>
      </p:sp>
      <p:sp>
        <p:nvSpPr>
          <p:cNvPr id="30" name="Text 1"/>
          <p:cNvSpPr/>
          <p:nvPr/>
        </p:nvSpPr>
        <p:spPr>
          <a:xfrm>
            <a:off x="533400" y="1219200"/>
            <a:ext cx="2536478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Atık Sınıfı</a:t>
            </a:r>
            <a:endParaRPr lang="en-US" sz="1200" dirty="0"/>
          </a:p>
        </p:txBody>
      </p:sp>
      <p:sp>
        <p:nvSpPr>
          <p:cNvPr id="31" name="Text 2"/>
          <p:cNvSpPr/>
          <p:nvPr/>
        </p:nvSpPr>
        <p:spPr>
          <a:xfrm>
            <a:off x="3069878" y="1219200"/>
            <a:ext cx="3762673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Tahmin Edilen Sınıf</a:t>
            </a:r>
            <a:endParaRPr lang="en-US" sz="1200" dirty="0"/>
          </a:p>
        </p:txBody>
      </p:sp>
      <p:sp>
        <p:nvSpPr>
          <p:cNvPr id="32" name="Text 3"/>
          <p:cNvSpPr/>
          <p:nvPr/>
        </p:nvSpPr>
        <p:spPr>
          <a:xfrm>
            <a:off x="6832550" y="1219200"/>
            <a:ext cx="2704951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Güven Skoru</a:t>
            </a:r>
            <a:endParaRPr lang="en-US" sz="1200" dirty="0"/>
          </a:p>
        </p:txBody>
      </p:sp>
      <p:sp>
        <p:nvSpPr>
          <p:cNvPr id="33" name="Text 4"/>
          <p:cNvSpPr/>
          <p:nvPr/>
        </p:nvSpPr>
        <p:spPr>
          <a:xfrm>
            <a:off x="9537502" y="1219200"/>
            <a:ext cx="2425898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Servo Açısı</a:t>
            </a:r>
            <a:endParaRPr lang="en-US" sz="1200" dirty="0"/>
          </a:p>
        </p:txBody>
      </p:sp>
      <p:sp>
        <p:nvSpPr>
          <p:cNvPr id="34" name="Text 5"/>
          <p:cNvSpPr/>
          <p:nvPr/>
        </p:nvSpPr>
        <p:spPr>
          <a:xfrm>
            <a:off x="742950" y="1828800"/>
            <a:ext cx="956012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Cardboard</a:t>
            </a:r>
            <a:endParaRPr lang="en-US" sz="1200" dirty="0"/>
          </a:p>
        </p:txBody>
      </p:sp>
      <p:sp>
        <p:nvSpPr>
          <p:cNvPr id="35" name="Text 6"/>
          <p:cNvSpPr/>
          <p:nvPr/>
        </p:nvSpPr>
        <p:spPr>
          <a:xfrm>
            <a:off x="3069878" y="1676400"/>
            <a:ext cx="3762673" cy="533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Karton</a:t>
            </a:r>
            <a:endParaRPr lang="en-US" sz="1200" dirty="0"/>
          </a:p>
        </p:txBody>
      </p:sp>
      <p:sp>
        <p:nvSpPr>
          <p:cNvPr id="36" name="Text 7"/>
          <p:cNvSpPr/>
          <p:nvPr/>
        </p:nvSpPr>
        <p:spPr>
          <a:xfrm>
            <a:off x="6832550" y="1905000"/>
            <a:ext cx="2400151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r">
              <a:lnSpc>
                <a:spcPts val="15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%98</a:t>
            </a:r>
            <a:endParaRPr lang="en-US" sz="1050" dirty="0"/>
          </a:p>
        </p:txBody>
      </p:sp>
      <p:sp>
        <p:nvSpPr>
          <p:cNvPr id="37" name="Text 8"/>
          <p:cNvSpPr/>
          <p:nvPr/>
        </p:nvSpPr>
        <p:spPr>
          <a:xfrm>
            <a:off x="9537502" y="1828800"/>
            <a:ext cx="324148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90°</a:t>
            </a:r>
            <a:endParaRPr lang="en-US" sz="1200" dirty="0"/>
          </a:p>
        </p:txBody>
      </p:sp>
      <p:sp>
        <p:nvSpPr>
          <p:cNvPr id="38" name="Text 9"/>
          <p:cNvSpPr/>
          <p:nvPr/>
        </p:nvSpPr>
        <p:spPr>
          <a:xfrm>
            <a:off x="762000" y="2362200"/>
            <a:ext cx="49524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Glass</a:t>
            </a:r>
            <a:endParaRPr lang="en-US" sz="1200" dirty="0"/>
          </a:p>
        </p:txBody>
      </p:sp>
      <p:sp>
        <p:nvSpPr>
          <p:cNvPr id="39" name="Text 10"/>
          <p:cNvSpPr/>
          <p:nvPr/>
        </p:nvSpPr>
        <p:spPr>
          <a:xfrm>
            <a:off x="3069878" y="2209800"/>
            <a:ext cx="3762673" cy="533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Cam</a:t>
            </a:r>
            <a:endParaRPr lang="en-US" sz="1200" dirty="0"/>
          </a:p>
        </p:txBody>
      </p:sp>
      <p:sp>
        <p:nvSpPr>
          <p:cNvPr id="40" name="Text 11"/>
          <p:cNvSpPr/>
          <p:nvPr/>
        </p:nvSpPr>
        <p:spPr>
          <a:xfrm>
            <a:off x="6832550" y="2438400"/>
            <a:ext cx="2400151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r">
              <a:lnSpc>
                <a:spcPts val="15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%95</a:t>
            </a:r>
            <a:endParaRPr lang="en-US" sz="1050" dirty="0"/>
          </a:p>
        </p:txBody>
      </p:sp>
      <p:sp>
        <p:nvSpPr>
          <p:cNvPr id="41" name="Text 12"/>
          <p:cNvSpPr/>
          <p:nvPr/>
        </p:nvSpPr>
        <p:spPr>
          <a:xfrm>
            <a:off x="9537502" y="2362200"/>
            <a:ext cx="324148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90°</a:t>
            </a:r>
            <a:endParaRPr lang="en-US" sz="1200" dirty="0"/>
          </a:p>
        </p:txBody>
      </p:sp>
      <p:sp>
        <p:nvSpPr>
          <p:cNvPr id="42" name="Text 13"/>
          <p:cNvSpPr/>
          <p:nvPr/>
        </p:nvSpPr>
        <p:spPr>
          <a:xfrm>
            <a:off x="762000" y="2895600"/>
            <a:ext cx="504885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Metal</a:t>
            </a:r>
            <a:endParaRPr lang="en-US" sz="1200" dirty="0"/>
          </a:p>
        </p:txBody>
      </p:sp>
      <p:sp>
        <p:nvSpPr>
          <p:cNvPr id="43" name="Text 14"/>
          <p:cNvSpPr/>
          <p:nvPr/>
        </p:nvSpPr>
        <p:spPr>
          <a:xfrm>
            <a:off x="3069878" y="2743200"/>
            <a:ext cx="3762673" cy="533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Metal</a:t>
            </a:r>
            <a:endParaRPr lang="en-US" sz="1200" dirty="0"/>
          </a:p>
        </p:txBody>
      </p:sp>
      <p:sp>
        <p:nvSpPr>
          <p:cNvPr id="44" name="Text 15"/>
          <p:cNvSpPr/>
          <p:nvPr/>
        </p:nvSpPr>
        <p:spPr>
          <a:xfrm>
            <a:off x="6832550" y="2971800"/>
            <a:ext cx="2400151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r">
              <a:lnSpc>
                <a:spcPts val="15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%92</a:t>
            </a:r>
            <a:endParaRPr lang="en-US" sz="1050" dirty="0"/>
          </a:p>
        </p:txBody>
      </p:sp>
      <p:sp>
        <p:nvSpPr>
          <p:cNvPr id="45" name="Text 16"/>
          <p:cNvSpPr/>
          <p:nvPr/>
        </p:nvSpPr>
        <p:spPr>
          <a:xfrm>
            <a:off x="9537502" y="2895600"/>
            <a:ext cx="324148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90°</a:t>
            </a:r>
            <a:endParaRPr lang="en-US" sz="1200" dirty="0"/>
          </a:p>
        </p:txBody>
      </p:sp>
      <p:sp>
        <p:nvSpPr>
          <p:cNvPr id="46" name="Text 17"/>
          <p:cNvSpPr/>
          <p:nvPr/>
        </p:nvSpPr>
        <p:spPr>
          <a:xfrm>
            <a:off x="723900" y="3429000"/>
            <a:ext cx="517922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Paper</a:t>
            </a:r>
            <a:endParaRPr lang="en-US" sz="1200" dirty="0"/>
          </a:p>
        </p:txBody>
      </p:sp>
      <p:sp>
        <p:nvSpPr>
          <p:cNvPr id="47" name="Text 18"/>
          <p:cNvSpPr/>
          <p:nvPr/>
        </p:nvSpPr>
        <p:spPr>
          <a:xfrm>
            <a:off x="3069878" y="3276600"/>
            <a:ext cx="3762673" cy="533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Kağıt</a:t>
            </a:r>
            <a:endParaRPr lang="en-US" sz="1200" dirty="0"/>
          </a:p>
        </p:txBody>
      </p:sp>
      <p:sp>
        <p:nvSpPr>
          <p:cNvPr id="48" name="Text 19"/>
          <p:cNvSpPr/>
          <p:nvPr/>
        </p:nvSpPr>
        <p:spPr>
          <a:xfrm>
            <a:off x="6832550" y="3505200"/>
            <a:ext cx="2400151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r">
              <a:lnSpc>
                <a:spcPts val="15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%97</a:t>
            </a:r>
            <a:endParaRPr lang="en-US" sz="1050" dirty="0"/>
          </a:p>
        </p:txBody>
      </p:sp>
      <p:sp>
        <p:nvSpPr>
          <p:cNvPr id="49" name="Text 20"/>
          <p:cNvSpPr/>
          <p:nvPr/>
        </p:nvSpPr>
        <p:spPr>
          <a:xfrm>
            <a:off x="9537502" y="3429000"/>
            <a:ext cx="324148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90°</a:t>
            </a:r>
            <a:endParaRPr lang="en-US" sz="1200" dirty="0"/>
          </a:p>
        </p:txBody>
      </p:sp>
      <p:sp>
        <p:nvSpPr>
          <p:cNvPr id="50" name="Text 21"/>
          <p:cNvSpPr/>
          <p:nvPr/>
        </p:nvSpPr>
        <p:spPr>
          <a:xfrm>
            <a:off x="762000" y="4076700"/>
            <a:ext cx="155198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166534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Sonuç Analizi</a:t>
            </a:r>
            <a:endParaRPr lang="en-US" sz="1350" dirty="0"/>
          </a:p>
        </p:txBody>
      </p:sp>
      <p:sp>
        <p:nvSpPr>
          <p:cNvPr id="51" name="Text 22"/>
          <p:cNvSpPr/>
          <p:nvPr/>
        </p:nvSpPr>
        <p:spPr>
          <a:xfrm>
            <a:off x="533400" y="4381500"/>
            <a:ext cx="44958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Modellerin çoğu atık türlerini yüksek doğrulukla sınıflandırmıştır.</a:t>
            </a:r>
            <a:endParaRPr lang="en-US" sz="1200" dirty="0"/>
          </a:p>
        </p:txBody>
      </p:sp>
      <p:sp>
        <p:nvSpPr>
          <p:cNvPr id="52" name="Text 23"/>
          <p:cNvSpPr/>
          <p:nvPr/>
        </p:nvSpPr>
        <p:spPr>
          <a:xfrm>
            <a:off x="533400" y="4838700"/>
            <a:ext cx="44958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Geri dönüştürülebilir atıkların çoğu için servo motor 90° konumuna yönlendirilmiştir.</a:t>
            </a:r>
            <a:endParaRPr lang="en-US" sz="1200" dirty="0"/>
          </a:p>
        </p:txBody>
      </p:sp>
      <p:sp>
        <p:nvSpPr>
          <p:cNvPr id="53" name="Text 24"/>
          <p:cNvSpPr/>
          <p:nvPr/>
        </p:nvSpPr>
        <p:spPr>
          <a:xfrm>
            <a:off x="7477125" y="4076700"/>
            <a:ext cx="2281892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1E40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Sistem Performansı</a:t>
            </a:r>
            <a:endParaRPr lang="en-US" sz="1350" dirty="0"/>
          </a:p>
        </p:txBody>
      </p:sp>
      <p:sp>
        <p:nvSpPr>
          <p:cNvPr id="54" name="Text 25"/>
          <p:cNvSpPr/>
          <p:nvPr/>
        </p:nvSpPr>
        <p:spPr>
          <a:xfrm>
            <a:off x="7200900" y="4381500"/>
            <a:ext cx="44958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Yüklenen derin öğrenme modeli başarıyla bir kez yüklenmiştir.</a:t>
            </a:r>
            <a:endParaRPr lang="en-US" sz="1200" dirty="0"/>
          </a:p>
        </p:txBody>
      </p:sp>
      <p:sp>
        <p:nvSpPr>
          <p:cNvPr id="55" name="Text 26"/>
          <p:cNvSpPr/>
          <p:nvPr/>
        </p:nvSpPr>
        <p:spPr>
          <a:xfrm>
            <a:off x="7200900" y="4838700"/>
            <a:ext cx="44958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Servo açısı simülasyonu, atık kategorisine göre doğru şekilde gerçekleştirilmiştir.</a:t>
            </a:r>
            <a:endParaRPr lang="en-US" sz="1200" dirty="0"/>
          </a:p>
        </p:txBody>
      </p:sp>
      <p:sp>
        <p:nvSpPr>
          <p:cNvPr id="56" name="Text 27"/>
          <p:cNvSpPr/>
          <p:nvPr/>
        </p:nvSpPr>
        <p:spPr>
          <a:xfrm>
            <a:off x="381000" y="6286500"/>
            <a:ext cx="2889468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Smart Garbage Segregation System</a:t>
            </a:r>
            <a:endParaRPr lang="en-US" sz="1050" dirty="0"/>
          </a:p>
        </p:txBody>
      </p:sp>
      <p:sp>
        <p:nvSpPr>
          <p:cNvPr id="57" name="Text 28"/>
          <p:cNvSpPr/>
          <p:nvPr/>
        </p:nvSpPr>
        <p:spPr>
          <a:xfrm>
            <a:off x="11341894" y="6286500"/>
            <a:ext cx="562928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14 / 18</a:t>
            </a:r>
            <a:endParaRPr lang="en-US" sz="105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331"/>
            <a:ext cx="12192000" cy="68961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1028700"/>
            <a:ext cx="1219200" cy="381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1333500"/>
            <a:ext cx="190500" cy="1905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000" y="1790700"/>
            <a:ext cx="5600700" cy="12573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3400" y="1943100"/>
            <a:ext cx="476250" cy="47625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275" y="2047875"/>
            <a:ext cx="190500" cy="2667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1000" y="3200400"/>
            <a:ext cx="5600700" cy="14859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3400" y="3352800"/>
            <a:ext cx="476250" cy="47625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0088" y="3457575"/>
            <a:ext cx="142875" cy="2667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000" y="4838700"/>
            <a:ext cx="5600700" cy="12573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3400" y="4991100"/>
            <a:ext cx="476250" cy="47625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6275" y="5095875"/>
            <a:ext cx="190500" cy="2667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210300" y="1333500"/>
            <a:ext cx="190500" cy="1905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210300" y="1790700"/>
            <a:ext cx="5600700" cy="14859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362700" y="1943100"/>
            <a:ext cx="476250" cy="47625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491288" y="2047875"/>
            <a:ext cx="219075" cy="2667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210300" y="3429000"/>
            <a:ext cx="5600700" cy="12573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362700" y="3581400"/>
            <a:ext cx="476250" cy="47625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505575" y="3686175"/>
            <a:ext cx="190500" cy="26670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210300" y="4838700"/>
            <a:ext cx="5600700" cy="102870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362700" y="4991100"/>
            <a:ext cx="476250" cy="476250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505575" y="5095875"/>
            <a:ext cx="190500" cy="266700"/>
          </a:xfrm>
          <a:prstGeom prst="rect">
            <a:avLst/>
          </a:prstGeom>
        </p:spPr>
      </p:pic>
      <p:sp>
        <p:nvSpPr>
          <p:cNvPr id="24" name="Text 0"/>
          <p:cNvSpPr/>
          <p:nvPr/>
        </p:nvSpPr>
        <p:spPr>
          <a:xfrm>
            <a:off x="381000" y="381000"/>
            <a:ext cx="11430000" cy="571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4500"/>
              </a:lnSpc>
              <a:buNone/>
            </a:pPr>
            <a:r>
              <a:rPr lang="en-US" sz="3000" b="1" dirty="0">
                <a:solidFill>
                  <a:srgbClr val="2C5E2E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Zorluklar ve Çözümler</a:t>
            </a:r>
            <a:endParaRPr lang="en-US" sz="3000" dirty="0"/>
          </a:p>
        </p:txBody>
      </p:sp>
      <p:sp>
        <p:nvSpPr>
          <p:cNvPr id="25" name="Text 1"/>
          <p:cNvSpPr/>
          <p:nvPr/>
        </p:nvSpPr>
        <p:spPr>
          <a:xfrm>
            <a:off x="647700" y="1295400"/>
            <a:ext cx="56007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B91C1C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Zorluklar</a:t>
            </a:r>
            <a:endParaRPr lang="en-US" sz="1500" dirty="0"/>
          </a:p>
        </p:txBody>
      </p:sp>
      <p:sp>
        <p:nvSpPr>
          <p:cNvPr id="26" name="Text 2"/>
          <p:cNvSpPr/>
          <p:nvPr/>
        </p:nvSpPr>
        <p:spPr>
          <a:xfrm>
            <a:off x="1123950" y="1943100"/>
            <a:ext cx="470535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991B1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Modelin FastAPI ile Entegrasyonunda Performans Optimizasyonu</a:t>
            </a:r>
            <a:endParaRPr lang="en-US" sz="1200" dirty="0"/>
          </a:p>
        </p:txBody>
      </p:sp>
      <p:sp>
        <p:nvSpPr>
          <p:cNvPr id="27" name="Text 3"/>
          <p:cNvSpPr/>
          <p:nvPr/>
        </p:nvSpPr>
        <p:spPr>
          <a:xfrm>
            <a:off x="1123950" y="2438400"/>
            <a:ext cx="470535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Her istekte modelin yeniden yüklenmesi durumunda ortaya çıkacak yüksek gecikme ve performans düşüşü.</a:t>
            </a:r>
            <a:endParaRPr lang="en-US" sz="1200" dirty="0"/>
          </a:p>
        </p:txBody>
      </p:sp>
      <p:sp>
        <p:nvSpPr>
          <p:cNvPr id="28" name="Text 4"/>
          <p:cNvSpPr/>
          <p:nvPr/>
        </p:nvSpPr>
        <p:spPr>
          <a:xfrm>
            <a:off x="1123950" y="3352800"/>
            <a:ext cx="470535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991B1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Farklı Işık Koşullarındaki Görüntülerde Modelin Tutarlılığı</a:t>
            </a:r>
            <a:endParaRPr lang="en-US" sz="1200" dirty="0"/>
          </a:p>
        </p:txBody>
      </p:sp>
      <p:sp>
        <p:nvSpPr>
          <p:cNvPr id="29" name="Text 5"/>
          <p:cNvSpPr/>
          <p:nvPr/>
        </p:nvSpPr>
        <p:spPr>
          <a:xfrm>
            <a:off x="1123950" y="3848100"/>
            <a:ext cx="4705350" cy="685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Farklı ışıklandırma, gölgelendirme ve arka plan koşullarına sahip atık görüntülerinin modelin tahmin doğruluğunu etkilemesi.</a:t>
            </a:r>
            <a:endParaRPr lang="en-US" sz="1200" dirty="0"/>
          </a:p>
        </p:txBody>
      </p:sp>
      <p:sp>
        <p:nvSpPr>
          <p:cNvPr id="30" name="Text 6"/>
          <p:cNvSpPr/>
          <p:nvPr/>
        </p:nvSpPr>
        <p:spPr>
          <a:xfrm>
            <a:off x="1123950" y="4991100"/>
            <a:ext cx="564642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991B1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Kamera Erişimi İçin Tarayıcı İzinlerinin Yönetimi</a:t>
            </a:r>
            <a:endParaRPr lang="en-US" sz="1200" dirty="0"/>
          </a:p>
        </p:txBody>
      </p:sp>
      <p:sp>
        <p:nvSpPr>
          <p:cNvPr id="31" name="Text 7"/>
          <p:cNvSpPr/>
          <p:nvPr/>
        </p:nvSpPr>
        <p:spPr>
          <a:xfrm>
            <a:off x="1123950" y="5257800"/>
            <a:ext cx="4705350" cy="685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Tarayıcıların güvenlik politikaları nedeniyle kamera kullanımının entegrasyonu için kullanıcıdan izin alma gerekliliği.</a:t>
            </a:r>
            <a:endParaRPr lang="en-US" sz="1200" dirty="0"/>
          </a:p>
        </p:txBody>
      </p:sp>
      <p:sp>
        <p:nvSpPr>
          <p:cNvPr id="32" name="Text 8"/>
          <p:cNvSpPr/>
          <p:nvPr/>
        </p:nvSpPr>
        <p:spPr>
          <a:xfrm>
            <a:off x="6477000" y="1295400"/>
            <a:ext cx="56007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5803D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Uygulanan Çözümler</a:t>
            </a:r>
            <a:endParaRPr lang="en-US" sz="1500" dirty="0"/>
          </a:p>
        </p:txBody>
      </p:sp>
      <p:sp>
        <p:nvSpPr>
          <p:cNvPr id="33" name="Text 9"/>
          <p:cNvSpPr/>
          <p:nvPr/>
        </p:nvSpPr>
        <p:spPr>
          <a:xfrm>
            <a:off x="6953250" y="1943100"/>
            <a:ext cx="470535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166534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Performans için Modelin Uygulama Başında Bir Kez Yüklenmesi</a:t>
            </a:r>
            <a:endParaRPr lang="en-US" sz="1200" dirty="0"/>
          </a:p>
        </p:txBody>
      </p:sp>
      <p:sp>
        <p:nvSpPr>
          <p:cNvPr id="34" name="Text 10"/>
          <p:cNvSpPr/>
          <p:nvPr/>
        </p:nvSpPr>
        <p:spPr>
          <a:xfrm>
            <a:off x="6953250" y="2438400"/>
            <a:ext cx="4705350" cy="685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FastAPI uygulamasının başlangıcında, derin </a:t>
            </a:r>
            <a:r>
              <a:rPr lang="en-US" sz="1200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öğrenme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sz="1200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modeli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belleğe yalnızca bir kez yüklenerek her istekte modelin tekrar yüklenmesi engellenmiştir.</a:t>
            </a:r>
            <a:endParaRPr lang="en-US" sz="1200" dirty="0"/>
          </a:p>
        </p:txBody>
      </p:sp>
      <p:sp>
        <p:nvSpPr>
          <p:cNvPr id="35" name="Text 11"/>
          <p:cNvSpPr/>
          <p:nvPr/>
        </p:nvSpPr>
        <p:spPr>
          <a:xfrm>
            <a:off x="6953250" y="3581400"/>
            <a:ext cx="564642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166534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Görüntü Ön İşleme Teknikleri</a:t>
            </a:r>
            <a:endParaRPr lang="en-US" sz="1200" dirty="0"/>
          </a:p>
        </p:txBody>
      </p:sp>
      <p:sp>
        <p:nvSpPr>
          <p:cNvPr id="36" name="Text 12"/>
          <p:cNvSpPr/>
          <p:nvPr/>
        </p:nvSpPr>
        <p:spPr>
          <a:xfrm>
            <a:off x="6953250" y="3848100"/>
            <a:ext cx="4705350" cy="685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Farklı ışık koşullarına karşı dayanıklı olması için görüntüler, yeniden boyutlandırma, normalize etme ve artırmа teknikleri ile işlenmişlerdir.</a:t>
            </a:r>
            <a:endParaRPr lang="en-US" sz="1200" dirty="0"/>
          </a:p>
        </p:txBody>
      </p:sp>
      <p:sp>
        <p:nvSpPr>
          <p:cNvPr id="37" name="Text 13"/>
          <p:cNvSpPr/>
          <p:nvPr/>
        </p:nvSpPr>
        <p:spPr>
          <a:xfrm>
            <a:off x="6953250" y="4991100"/>
            <a:ext cx="470535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166534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Tarayıcı İzni Yönetimi</a:t>
            </a:r>
            <a:endParaRPr lang="en-US" sz="1200" dirty="0"/>
          </a:p>
        </p:txBody>
      </p:sp>
      <p:sp>
        <p:nvSpPr>
          <p:cNvPr id="38" name="Text 14"/>
          <p:cNvSpPr/>
          <p:nvPr/>
        </p:nvSpPr>
        <p:spPr>
          <a:xfrm>
            <a:off x="6953250" y="5257800"/>
            <a:ext cx="470535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Kamera erişimi için kullanıcıdan açık izin alınmış ve bu izinlerin doğru bir şekilde yönetilmesi sağlanmıştır.</a:t>
            </a:r>
            <a:endParaRPr lang="en-US" sz="1200" dirty="0"/>
          </a:p>
        </p:txBody>
      </p:sp>
      <p:sp>
        <p:nvSpPr>
          <p:cNvPr id="39" name="Text 15"/>
          <p:cNvSpPr/>
          <p:nvPr/>
        </p:nvSpPr>
        <p:spPr>
          <a:xfrm>
            <a:off x="381000" y="6324600"/>
            <a:ext cx="2889468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Smart Garbage Segregation System</a:t>
            </a:r>
            <a:endParaRPr lang="en-US" sz="1050" dirty="0"/>
          </a:p>
        </p:txBody>
      </p:sp>
      <p:sp>
        <p:nvSpPr>
          <p:cNvPr id="40" name="Text 16"/>
          <p:cNvSpPr/>
          <p:nvPr/>
        </p:nvSpPr>
        <p:spPr>
          <a:xfrm>
            <a:off x="11341894" y="6324600"/>
            <a:ext cx="562928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15 / 18</a:t>
            </a:r>
            <a:endParaRPr lang="en-US" sz="105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1028700"/>
            <a:ext cx="1219200" cy="381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1371600"/>
            <a:ext cx="3657600" cy="46863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" y="1600200"/>
            <a:ext cx="487561" cy="5715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0505" y="1714500"/>
            <a:ext cx="285750" cy="3429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7200" y="1371600"/>
            <a:ext cx="3657600" cy="46863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95800" y="1600200"/>
            <a:ext cx="472380" cy="5715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89115" y="1714500"/>
            <a:ext cx="285750" cy="3429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53400" y="1371600"/>
            <a:ext cx="3657600" cy="46863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82000" y="1600200"/>
            <a:ext cx="498128" cy="5715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488114" y="1714500"/>
            <a:ext cx="285750" cy="342900"/>
          </a:xfrm>
          <a:prstGeom prst="rect">
            <a:avLst/>
          </a:prstGeom>
        </p:spPr>
      </p:pic>
      <p:sp>
        <p:nvSpPr>
          <p:cNvPr id="13" name="Text 0"/>
          <p:cNvSpPr/>
          <p:nvPr/>
        </p:nvSpPr>
        <p:spPr>
          <a:xfrm>
            <a:off x="381000" y="381000"/>
            <a:ext cx="11430000" cy="571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4500"/>
              </a:lnSpc>
              <a:buNone/>
            </a:pPr>
            <a:r>
              <a:rPr lang="en-US" sz="3000" b="1" dirty="0">
                <a:solidFill>
                  <a:srgbClr val="2C5E2E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Gelecek Çalışmalar</a:t>
            </a:r>
            <a:endParaRPr lang="en-US" sz="3000" dirty="0"/>
          </a:p>
        </p:txBody>
      </p:sp>
      <p:sp>
        <p:nvSpPr>
          <p:cNvPr id="14" name="Text 1"/>
          <p:cNvSpPr/>
          <p:nvPr/>
        </p:nvSpPr>
        <p:spPr>
          <a:xfrm>
            <a:off x="1249561" y="1619250"/>
            <a:ext cx="2560439" cy="533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66534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Atık Sınıfı Çeşitliliği Artırma</a:t>
            </a:r>
            <a:endParaRPr lang="en-US" sz="1500" dirty="0"/>
          </a:p>
        </p:txBody>
      </p:sp>
      <p:sp>
        <p:nvSpPr>
          <p:cNvPr id="15" name="Text 2"/>
          <p:cNvSpPr/>
          <p:nvPr/>
        </p:nvSpPr>
        <p:spPr>
          <a:xfrm>
            <a:off x="647700" y="2324100"/>
            <a:ext cx="3162300" cy="914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Piller, elektronik atıklar, tekstil ürünleri veya tehlikeli atıklar gibi yeni atık türlerinin sınıflandırılması sisteme entegre edilebilir.</a:t>
            </a:r>
            <a:endParaRPr lang="en-US" sz="1200" dirty="0"/>
          </a:p>
        </p:txBody>
      </p:sp>
      <p:sp>
        <p:nvSpPr>
          <p:cNvPr id="16" name="Text 3"/>
          <p:cNvSpPr/>
          <p:nvPr/>
        </p:nvSpPr>
        <p:spPr>
          <a:xfrm>
            <a:off x="647700" y="3314700"/>
            <a:ext cx="3162300" cy="685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Real-world senaryolarında daha kapsamlı bir çözüm sunabilmesi için sınıflandırma kapasitesi genişletilebilir.</a:t>
            </a:r>
            <a:endParaRPr lang="en-US" sz="1200" dirty="0"/>
          </a:p>
        </p:txBody>
      </p:sp>
      <p:sp>
        <p:nvSpPr>
          <p:cNvPr id="17" name="Text 4"/>
          <p:cNvSpPr/>
          <p:nvPr/>
        </p:nvSpPr>
        <p:spPr>
          <a:xfrm>
            <a:off x="5120580" y="1619250"/>
            <a:ext cx="2575620" cy="533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E40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Model Performansını Artırma</a:t>
            </a:r>
            <a:endParaRPr lang="en-US" sz="1500" dirty="0"/>
          </a:p>
        </p:txBody>
      </p:sp>
      <p:sp>
        <p:nvSpPr>
          <p:cNvPr id="18" name="Text 5"/>
          <p:cNvSpPr/>
          <p:nvPr/>
        </p:nvSpPr>
        <p:spPr>
          <a:xfrm>
            <a:off x="4533900" y="2324100"/>
            <a:ext cx="3162300" cy="685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Daha büyük ve çeşitli bir veri seti ile yeniden eğitilerek sınıflandırma doğruluğu artırılabilir.</a:t>
            </a:r>
            <a:endParaRPr lang="en-US" sz="1200" dirty="0"/>
          </a:p>
        </p:txBody>
      </p:sp>
      <p:sp>
        <p:nvSpPr>
          <p:cNvPr id="19" name="Text 6"/>
          <p:cNvSpPr/>
          <p:nvPr/>
        </p:nvSpPr>
        <p:spPr>
          <a:xfrm>
            <a:off x="4533900" y="3086100"/>
            <a:ext cx="3162300" cy="1143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Transfer öğrenme teknikleri (örneğin, ResNet, EfficientNet gibi önceden eğitilmiş modellerin ince ayarı) kullanılarak modelin performansı iyileştirilebilir.</a:t>
            </a:r>
            <a:endParaRPr lang="en-US" sz="1200" dirty="0"/>
          </a:p>
        </p:txBody>
      </p:sp>
      <p:sp>
        <p:nvSpPr>
          <p:cNvPr id="20" name="Text 7"/>
          <p:cNvSpPr/>
          <p:nvPr/>
        </p:nvSpPr>
        <p:spPr>
          <a:xfrm>
            <a:off x="4533900" y="4305300"/>
            <a:ext cx="3162300" cy="914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Farklı ışık koşullarındaki görüntülerde modelin tutarlılığını artırmak için görüntü ön işleme teknikleri optimize edilebilir.</a:t>
            </a:r>
            <a:endParaRPr lang="en-US" sz="1200" dirty="0"/>
          </a:p>
        </p:txBody>
      </p:sp>
      <p:sp>
        <p:nvSpPr>
          <p:cNvPr id="21" name="Text 8"/>
          <p:cNvSpPr/>
          <p:nvPr/>
        </p:nvSpPr>
        <p:spPr>
          <a:xfrm>
            <a:off x="9032528" y="1619250"/>
            <a:ext cx="2549872" cy="533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854D0E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Fiziksel Prototip Geliştirme</a:t>
            </a:r>
            <a:endParaRPr lang="en-US" sz="1500" dirty="0"/>
          </a:p>
        </p:txBody>
      </p:sp>
      <p:sp>
        <p:nvSpPr>
          <p:cNvPr id="22" name="Text 9"/>
          <p:cNvSpPr/>
          <p:nvPr/>
        </p:nvSpPr>
        <p:spPr>
          <a:xfrm>
            <a:off x="8420100" y="2324100"/>
            <a:ext cx="3162300" cy="1371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Projenin akademik amacına uygun olarak yazılımsal simülasyon yerine, Raspberry Pi gibi düşük maliyetli bir mikrodenetleyici ve gerçek servo motorlar kullanılarak fiziksel bir prototip oluşturulabilir.</a:t>
            </a:r>
            <a:endParaRPr lang="en-US" sz="1200" dirty="0"/>
          </a:p>
        </p:txBody>
      </p:sp>
      <p:sp>
        <p:nvSpPr>
          <p:cNvPr id="23" name="Text 10"/>
          <p:cNvSpPr/>
          <p:nvPr/>
        </p:nvSpPr>
        <p:spPr>
          <a:xfrm>
            <a:off x="8420100" y="3771900"/>
            <a:ext cx="3162300" cy="685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Sistemin donanım entegrasyonu ve gerçek dünya performansı hakkında değerli bilgiler sağlanabilir.</a:t>
            </a:r>
            <a:endParaRPr lang="en-US" sz="1200" dirty="0"/>
          </a:p>
        </p:txBody>
      </p:sp>
      <p:sp>
        <p:nvSpPr>
          <p:cNvPr id="24" name="Text 11"/>
          <p:cNvSpPr/>
          <p:nvPr/>
        </p:nvSpPr>
        <p:spPr>
          <a:xfrm>
            <a:off x="8420100" y="4533900"/>
            <a:ext cx="31623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Mobil uygulama geliştirilerek kullanıcı erişilebilirliği artırılabilir.</a:t>
            </a:r>
            <a:endParaRPr lang="en-US" sz="1200" dirty="0"/>
          </a:p>
        </p:txBody>
      </p:sp>
      <p:sp>
        <p:nvSpPr>
          <p:cNvPr id="25" name="Text 12"/>
          <p:cNvSpPr/>
          <p:nvPr/>
        </p:nvSpPr>
        <p:spPr>
          <a:xfrm>
            <a:off x="381000" y="6286500"/>
            <a:ext cx="2889468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Smart Garbage Segregation System</a:t>
            </a:r>
            <a:endParaRPr lang="en-US" sz="1050" dirty="0"/>
          </a:p>
        </p:txBody>
      </p:sp>
      <p:sp>
        <p:nvSpPr>
          <p:cNvPr id="26" name="Text 13"/>
          <p:cNvSpPr/>
          <p:nvPr/>
        </p:nvSpPr>
        <p:spPr>
          <a:xfrm>
            <a:off x="11341894" y="6286500"/>
            <a:ext cx="562928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16 / 18</a:t>
            </a:r>
            <a:endParaRPr lang="en-US" sz="105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7086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1028700"/>
            <a:ext cx="1219200" cy="381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1219200"/>
            <a:ext cx="5619750" cy="25146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500" y="1409700"/>
            <a:ext cx="571500" cy="5715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4375" y="1524000"/>
            <a:ext cx="285750" cy="3429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1250" y="1219200"/>
            <a:ext cx="5619750" cy="25146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81750" y="1409700"/>
            <a:ext cx="571500" cy="5715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86525" y="1524000"/>
            <a:ext cx="361950" cy="3429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1000" y="3924300"/>
            <a:ext cx="5619750" cy="24384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1500" y="4114800"/>
            <a:ext cx="571500" cy="5715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14375" y="4229100"/>
            <a:ext cx="285750" cy="3429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91250" y="3924300"/>
            <a:ext cx="5619750" cy="24384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381750" y="4114800"/>
            <a:ext cx="571500" cy="5715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524625" y="4229100"/>
            <a:ext cx="285750" cy="342900"/>
          </a:xfrm>
          <a:prstGeom prst="rect">
            <a:avLst/>
          </a:prstGeom>
        </p:spPr>
      </p:pic>
      <p:sp>
        <p:nvSpPr>
          <p:cNvPr id="16" name="Text 0"/>
          <p:cNvSpPr/>
          <p:nvPr/>
        </p:nvSpPr>
        <p:spPr>
          <a:xfrm>
            <a:off x="381000" y="381000"/>
            <a:ext cx="11430000" cy="571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4500"/>
              </a:lnSpc>
              <a:buNone/>
            </a:pPr>
            <a:r>
              <a:rPr lang="en-US" sz="3000" b="1" dirty="0">
                <a:solidFill>
                  <a:srgbClr val="2C5E2E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Sonuç</a:t>
            </a:r>
            <a:endParaRPr lang="en-US" sz="3000" dirty="0"/>
          </a:p>
        </p:txBody>
      </p:sp>
      <p:sp>
        <p:nvSpPr>
          <p:cNvPr id="17" name="Text 1"/>
          <p:cNvSpPr/>
          <p:nvPr/>
        </p:nvSpPr>
        <p:spPr>
          <a:xfrm>
            <a:off x="1295400" y="1562100"/>
            <a:ext cx="1420535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66534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Proje Özeti</a:t>
            </a:r>
            <a:endParaRPr lang="en-US" sz="1500" dirty="0"/>
          </a:p>
        </p:txBody>
      </p:sp>
      <p:sp>
        <p:nvSpPr>
          <p:cNvPr id="18" name="Text 2"/>
          <p:cNvSpPr/>
          <p:nvPr/>
        </p:nvSpPr>
        <p:spPr>
          <a:xfrm>
            <a:off x="571500" y="2095500"/>
            <a:ext cx="5238750" cy="914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"Smart Garbage Segregation System" web tabanlı bir sistem, görüntü işleme ve derin öğrenme teknolojileri kullanarak atık türünü tespit ederek hangi çöp kutusuna atılması gerektiğini yazılımsal olarak simüle ediyor.</a:t>
            </a:r>
            <a:endParaRPr lang="en-US" sz="1200" dirty="0"/>
          </a:p>
        </p:txBody>
      </p:sp>
      <p:sp>
        <p:nvSpPr>
          <p:cNvPr id="19" name="Text 3"/>
          <p:cNvSpPr/>
          <p:nvPr/>
        </p:nvSpPr>
        <p:spPr>
          <a:xfrm>
            <a:off x="609600" y="3086100"/>
            <a:ext cx="520065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Sistem, FastAPI, HTML5, CSS3 ve TensorFlow teknolojileri kullanılarak geliştirilmiştir.</a:t>
            </a:r>
            <a:endParaRPr lang="en-US" sz="1200" dirty="0"/>
          </a:p>
        </p:txBody>
      </p:sp>
      <p:sp>
        <p:nvSpPr>
          <p:cNvPr id="20" name="Text 4"/>
          <p:cNvSpPr/>
          <p:nvPr/>
        </p:nvSpPr>
        <p:spPr>
          <a:xfrm>
            <a:off x="7105650" y="1562100"/>
            <a:ext cx="2793563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E40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Akademik Kazanımlar</a:t>
            </a:r>
            <a:endParaRPr lang="en-US" sz="1500" dirty="0"/>
          </a:p>
        </p:txBody>
      </p:sp>
      <p:sp>
        <p:nvSpPr>
          <p:cNvPr id="21" name="Text 5"/>
          <p:cNvSpPr/>
          <p:nvPr/>
        </p:nvSpPr>
        <p:spPr>
          <a:xfrm>
            <a:off x="6419850" y="2095500"/>
            <a:ext cx="520065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Derin öğrenme modelini (CNN) yüksek performanslı bir web servisine entegre etme tecrübesi.</a:t>
            </a:r>
            <a:endParaRPr lang="en-US" sz="1200" dirty="0"/>
          </a:p>
        </p:txBody>
      </p:sp>
      <p:sp>
        <p:nvSpPr>
          <p:cNvPr id="22" name="Text 6"/>
          <p:cNvSpPr/>
          <p:nvPr/>
        </p:nvSpPr>
        <p:spPr>
          <a:xfrm>
            <a:off x="6419850" y="2552700"/>
            <a:ext cx="520065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Görüntü işleme ve yapay zekâ modellemesi konusunda uzmanlık edinilmiştir.</a:t>
            </a:r>
            <a:endParaRPr lang="en-US" sz="1200" dirty="0"/>
          </a:p>
        </p:txBody>
      </p:sp>
      <p:sp>
        <p:nvSpPr>
          <p:cNvPr id="23" name="Text 7"/>
          <p:cNvSpPr/>
          <p:nvPr/>
        </p:nvSpPr>
        <p:spPr>
          <a:xfrm>
            <a:off x="6419850" y="3009900"/>
            <a:ext cx="520065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Asenkron web programlama (FastAPI) ve modern frontend teknolojileri konusunda pratik deneyim.</a:t>
            </a:r>
            <a:endParaRPr lang="en-US" sz="1200" dirty="0"/>
          </a:p>
        </p:txBody>
      </p:sp>
      <p:sp>
        <p:nvSpPr>
          <p:cNvPr id="24" name="Text 8"/>
          <p:cNvSpPr/>
          <p:nvPr/>
        </p:nvSpPr>
        <p:spPr>
          <a:xfrm>
            <a:off x="1295400" y="4267200"/>
            <a:ext cx="1871127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854D0E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Kişisel Gelişim</a:t>
            </a:r>
            <a:endParaRPr lang="en-US" sz="1500" dirty="0"/>
          </a:p>
        </p:txBody>
      </p:sp>
      <p:sp>
        <p:nvSpPr>
          <p:cNvPr id="25" name="Text 9"/>
          <p:cNvSpPr/>
          <p:nvPr/>
        </p:nvSpPr>
        <p:spPr>
          <a:xfrm>
            <a:off x="609600" y="4800600"/>
            <a:ext cx="520065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Proje yönetimi becerileri: Literatür araştırması, sistem tasarımı ve test süreçleri.</a:t>
            </a:r>
            <a:endParaRPr lang="en-US" sz="1200" dirty="0"/>
          </a:p>
        </p:txBody>
      </p:sp>
      <p:sp>
        <p:nvSpPr>
          <p:cNvPr id="26" name="Text 10"/>
          <p:cNvSpPr/>
          <p:nvPr/>
        </p:nvSpPr>
        <p:spPr>
          <a:xfrm>
            <a:off x="609600" y="5257800"/>
            <a:ext cx="520065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Teknik problem çözme yeteneği: Karmaşık teknoloji yığını ile başa çıkma becerisi.</a:t>
            </a:r>
            <a:endParaRPr lang="en-US" sz="1200" dirty="0"/>
          </a:p>
        </p:txBody>
      </p:sp>
      <p:sp>
        <p:nvSpPr>
          <p:cNvPr id="27" name="Text 11"/>
          <p:cNvSpPr/>
          <p:nvPr/>
        </p:nvSpPr>
        <p:spPr>
          <a:xfrm>
            <a:off x="609600" y="5715000"/>
            <a:ext cx="520065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Yazılım geliştirme konularında derinlemesine bilgi: Derin öğrenme ve web geliştirme.</a:t>
            </a:r>
            <a:endParaRPr lang="en-US" sz="1200" dirty="0"/>
          </a:p>
        </p:txBody>
      </p:sp>
      <p:sp>
        <p:nvSpPr>
          <p:cNvPr id="28" name="Text 12"/>
          <p:cNvSpPr/>
          <p:nvPr/>
        </p:nvSpPr>
        <p:spPr>
          <a:xfrm>
            <a:off x="7105650" y="4267200"/>
            <a:ext cx="2497455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6B21A8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Gelecek Perspektifi</a:t>
            </a:r>
            <a:endParaRPr lang="en-US" sz="1500" dirty="0"/>
          </a:p>
        </p:txBody>
      </p:sp>
      <p:sp>
        <p:nvSpPr>
          <p:cNvPr id="29" name="Text 13"/>
          <p:cNvSpPr/>
          <p:nvPr/>
        </p:nvSpPr>
        <p:spPr>
          <a:xfrm>
            <a:off x="6381750" y="4800600"/>
            <a:ext cx="523875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Bu proje, çevresel atık yönetimine yenilikçi bir yaklaşım sunmaktadır:</a:t>
            </a:r>
            <a:endParaRPr lang="en-US" sz="1200" dirty="0"/>
          </a:p>
        </p:txBody>
      </p:sp>
      <p:sp>
        <p:nvSpPr>
          <p:cNvPr id="30" name="Text 14"/>
          <p:cNvSpPr/>
          <p:nvPr/>
        </p:nvSpPr>
        <p:spPr>
          <a:xfrm>
            <a:off x="6419850" y="5334000"/>
            <a:ext cx="624078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Atık sınıfı çeşitliliğini artırma</a:t>
            </a:r>
            <a:endParaRPr lang="en-US" sz="1200" dirty="0"/>
          </a:p>
        </p:txBody>
      </p:sp>
      <p:sp>
        <p:nvSpPr>
          <p:cNvPr id="31" name="Text 15"/>
          <p:cNvSpPr/>
          <p:nvPr/>
        </p:nvSpPr>
        <p:spPr>
          <a:xfrm>
            <a:off x="6419850" y="5562600"/>
            <a:ext cx="624078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Model performansını ve doğruluğunu artırma</a:t>
            </a:r>
            <a:endParaRPr lang="en-US" sz="1200" dirty="0"/>
          </a:p>
        </p:txBody>
      </p:sp>
      <p:sp>
        <p:nvSpPr>
          <p:cNvPr id="32" name="Text 16"/>
          <p:cNvSpPr/>
          <p:nvPr/>
        </p:nvSpPr>
        <p:spPr>
          <a:xfrm>
            <a:off x="6419850" y="5791200"/>
            <a:ext cx="624078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Fiziksel prototip ve mobil uygulama geliştirme</a:t>
            </a:r>
            <a:endParaRPr lang="en-US" sz="1200" dirty="0"/>
          </a:p>
        </p:txBody>
      </p:sp>
      <p:sp>
        <p:nvSpPr>
          <p:cNvPr id="33" name="Text 17"/>
          <p:cNvSpPr/>
          <p:nvPr/>
        </p:nvSpPr>
        <p:spPr>
          <a:xfrm>
            <a:off x="381000" y="6515100"/>
            <a:ext cx="2889468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Smart Garbage Segregation System</a:t>
            </a:r>
            <a:endParaRPr lang="en-US" sz="1050" dirty="0"/>
          </a:p>
        </p:txBody>
      </p:sp>
      <p:sp>
        <p:nvSpPr>
          <p:cNvPr id="34" name="Text 18"/>
          <p:cNvSpPr/>
          <p:nvPr/>
        </p:nvSpPr>
        <p:spPr>
          <a:xfrm>
            <a:off x="11341894" y="6515100"/>
            <a:ext cx="562928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17 / 18</a:t>
            </a:r>
            <a:endParaRPr lang="en-US" sz="105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7993" y="-19050"/>
            <a:ext cx="12192000" cy="68580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1028700"/>
            <a:ext cx="1219200" cy="381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1295400"/>
            <a:ext cx="7315200" cy="22479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800" y="1600200"/>
            <a:ext cx="257175" cy="3810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5800" y="2895600"/>
            <a:ext cx="285750" cy="342900"/>
          </a:xfrm>
          <a:prstGeom prst="rect">
            <a:avLst/>
          </a:prstGeom>
        </p:spPr>
      </p:pic>
      <p:sp>
        <p:nvSpPr>
          <p:cNvPr id="25" name="Text 0"/>
          <p:cNvSpPr/>
          <p:nvPr/>
        </p:nvSpPr>
        <p:spPr>
          <a:xfrm>
            <a:off x="381000" y="381000"/>
            <a:ext cx="11430000" cy="571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4500"/>
              </a:lnSpc>
              <a:buNone/>
            </a:pPr>
            <a:r>
              <a:rPr lang="en-US" sz="3000" b="1" dirty="0">
                <a:solidFill>
                  <a:srgbClr val="2C5E2E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Teşekkür ve Sorular</a:t>
            </a:r>
            <a:endParaRPr lang="en-US" sz="3000" dirty="0"/>
          </a:p>
        </p:txBody>
      </p:sp>
      <p:sp>
        <p:nvSpPr>
          <p:cNvPr id="26" name="Text 1"/>
          <p:cNvSpPr/>
          <p:nvPr/>
        </p:nvSpPr>
        <p:spPr>
          <a:xfrm>
            <a:off x="1095375" y="1638300"/>
            <a:ext cx="1922026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66534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Teşekkürler!</a:t>
            </a:r>
            <a:endParaRPr lang="en-US" sz="1800" dirty="0"/>
          </a:p>
        </p:txBody>
      </p:sp>
      <p:sp>
        <p:nvSpPr>
          <p:cNvPr id="27" name="Text 2"/>
          <p:cNvSpPr/>
          <p:nvPr/>
        </p:nvSpPr>
        <p:spPr>
          <a:xfrm>
            <a:off x="685800" y="2133600"/>
            <a:ext cx="6705600" cy="533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Danışman hocama ve değerli dinleyicilere bu sunum boyunca gösterdikleri ilgi ve destek için teşekkür ederim.</a:t>
            </a:r>
            <a:endParaRPr lang="en-US" sz="1350" dirty="0"/>
          </a:p>
        </p:txBody>
      </p:sp>
      <p:sp>
        <p:nvSpPr>
          <p:cNvPr id="28" name="Text 3"/>
          <p:cNvSpPr/>
          <p:nvPr/>
        </p:nvSpPr>
        <p:spPr>
          <a:xfrm>
            <a:off x="1123950" y="2914650"/>
            <a:ext cx="1833265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66534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Sorularınız?</a:t>
            </a:r>
            <a:endParaRPr lang="en-US" sz="1800" dirty="0"/>
          </a:p>
        </p:txBody>
      </p:sp>
      <p:sp>
        <p:nvSpPr>
          <p:cNvPr id="29" name="Text 4"/>
          <p:cNvSpPr/>
          <p:nvPr/>
        </p:nvSpPr>
        <p:spPr>
          <a:xfrm>
            <a:off x="609600" y="4000500"/>
            <a:ext cx="68580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endParaRPr lang="en-US" sz="1500" dirty="0"/>
          </a:p>
        </p:txBody>
      </p:sp>
      <p:sp>
        <p:nvSpPr>
          <p:cNvPr id="30" name="Text 5"/>
          <p:cNvSpPr/>
          <p:nvPr/>
        </p:nvSpPr>
        <p:spPr>
          <a:xfrm>
            <a:off x="1066800" y="4438650"/>
            <a:ext cx="1003161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endParaRPr lang="en-US" sz="1200" dirty="0"/>
          </a:p>
        </p:txBody>
      </p:sp>
      <p:sp>
        <p:nvSpPr>
          <p:cNvPr id="31" name="Text 6"/>
          <p:cNvSpPr/>
          <p:nvPr/>
        </p:nvSpPr>
        <p:spPr>
          <a:xfrm>
            <a:off x="4572000" y="4438650"/>
            <a:ext cx="1788081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endParaRPr lang="en-US" sz="1200" dirty="0"/>
          </a:p>
        </p:txBody>
      </p:sp>
      <p:sp>
        <p:nvSpPr>
          <p:cNvPr id="32" name="Text 7"/>
          <p:cNvSpPr/>
          <p:nvPr/>
        </p:nvSpPr>
        <p:spPr>
          <a:xfrm>
            <a:off x="1066800" y="5029200"/>
            <a:ext cx="1719858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endParaRPr lang="en-US" sz="1200" dirty="0"/>
          </a:p>
        </p:txBody>
      </p:sp>
      <p:sp>
        <p:nvSpPr>
          <p:cNvPr id="33" name="Text 8"/>
          <p:cNvSpPr/>
          <p:nvPr/>
        </p:nvSpPr>
        <p:spPr>
          <a:xfrm>
            <a:off x="4572000" y="5029200"/>
            <a:ext cx="1737003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endParaRPr lang="en-US" sz="1200" dirty="0"/>
          </a:p>
        </p:txBody>
      </p:sp>
      <p:sp>
        <p:nvSpPr>
          <p:cNvPr id="35" name="Text 10"/>
          <p:cNvSpPr/>
          <p:nvPr/>
        </p:nvSpPr>
        <p:spPr>
          <a:xfrm>
            <a:off x="381000" y="6286500"/>
            <a:ext cx="2889468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Smart Garbage Segregation System</a:t>
            </a:r>
            <a:endParaRPr lang="en-US" sz="1050" dirty="0"/>
          </a:p>
        </p:txBody>
      </p:sp>
      <p:sp>
        <p:nvSpPr>
          <p:cNvPr id="36" name="Text 11"/>
          <p:cNvSpPr/>
          <p:nvPr/>
        </p:nvSpPr>
        <p:spPr>
          <a:xfrm>
            <a:off x="11341894" y="6286500"/>
            <a:ext cx="562928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18 / 18</a:t>
            </a:r>
            <a:endParaRPr lang="en-US" sz="10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961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1028700"/>
            <a:ext cx="1219200" cy="381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1371600"/>
            <a:ext cx="11430000" cy="20955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" y="1600200"/>
            <a:ext cx="410319" cy="5715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0860" y="1714500"/>
            <a:ext cx="247650" cy="3429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1000" y="3695700"/>
            <a:ext cx="11430000" cy="24003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9600" y="3924300"/>
            <a:ext cx="457498" cy="5715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8811" y="4038600"/>
            <a:ext cx="219075" cy="342900"/>
          </a:xfrm>
          <a:prstGeom prst="rect">
            <a:avLst/>
          </a:prstGeom>
        </p:spPr>
      </p:pic>
      <p:sp>
        <p:nvSpPr>
          <p:cNvPr id="10" name="Text 0"/>
          <p:cNvSpPr/>
          <p:nvPr/>
        </p:nvSpPr>
        <p:spPr>
          <a:xfrm>
            <a:off x="381000" y="381000"/>
            <a:ext cx="11430000" cy="571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4500"/>
              </a:lnSpc>
              <a:buNone/>
            </a:pPr>
            <a:r>
              <a:rPr lang="en-US" sz="3000" b="1" dirty="0">
                <a:solidFill>
                  <a:srgbClr val="2C5E2E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Giriş ve Problem Tanımı</a:t>
            </a:r>
            <a:endParaRPr lang="en-US" sz="3000" dirty="0"/>
          </a:p>
        </p:txBody>
      </p:sp>
      <p:sp>
        <p:nvSpPr>
          <p:cNvPr id="11" name="Text 1"/>
          <p:cNvSpPr/>
          <p:nvPr/>
        </p:nvSpPr>
        <p:spPr>
          <a:xfrm>
            <a:off x="1210419" y="1600200"/>
            <a:ext cx="10371981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66534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Mevcut Durum</a:t>
            </a:r>
            <a:endParaRPr lang="en-US" sz="1500" dirty="0"/>
          </a:p>
        </p:txBody>
      </p:sp>
      <p:sp>
        <p:nvSpPr>
          <p:cNvPr id="12" name="Text 2"/>
          <p:cNvSpPr/>
          <p:nvPr/>
        </p:nvSpPr>
        <p:spPr>
          <a:xfrm>
            <a:off x="1248519" y="1943100"/>
            <a:ext cx="10333881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Dünya nüfusunun hızla artmasıyle birlikte, kentlerde ve sanayide doğal kaynak kullanımı yüksek oranlara ulaşmış, bu da beraberinde tonlarca çevresel atığın oluşmasına neden olmuştur.</a:t>
            </a:r>
            <a:endParaRPr lang="en-US" sz="1200" dirty="0"/>
          </a:p>
        </p:txBody>
      </p:sp>
      <p:sp>
        <p:nvSpPr>
          <p:cNvPr id="13" name="Text 3"/>
          <p:cNvSpPr/>
          <p:nvPr/>
        </p:nvSpPr>
        <p:spPr>
          <a:xfrm>
            <a:off x="1248519" y="2476500"/>
            <a:ext cx="12400657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Geleneksel atık yönetimi uygulamaları, artan atık hacmini ve bunun çevresel etkilerini ele almada genellikle yetersiz kalmaktadır.</a:t>
            </a:r>
            <a:endParaRPr lang="en-US" sz="1200" dirty="0"/>
          </a:p>
        </p:txBody>
      </p:sp>
      <p:sp>
        <p:nvSpPr>
          <p:cNvPr id="14" name="Text 4"/>
          <p:cNvSpPr/>
          <p:nvPr/>
        </p:nvSpPr>
        <p:spPr>
          <a:xfrm>
            <a:off x="1248519" y="2781300"/>
            <a:ext cx="10333881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Atıkların toplanması ve ayrıştırılması süreçleri, manuel yöntemlerle yapıldığında zaman alıcı, maliyetli ve insan iş gücü açısından yüksek maliyetler gerektiren bir süreçtir.</a:t>
            </a:r>
            <a:endParaRPr lang="en-US" sz="1200" dirty="0"/>
          </a:p>
        </p:txBody>
      </p:sp>
      <p:sp>
        <p:nvSpPr>
          <p:cNvPr id="15" name="Text 5"/>
          <p:cNvSpPr/>
          <p:nvPr/>
        </p:nvSpPr>
        <p:spPr>
          <a:xfrm>
            <a:off x="1257598" y="3924300"/>
            <a:ext cx="10324802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E40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Çözüm İhtiyacı</a:t>
            </a:r>
            <a:endParaRPr lang="en-US" sz="1500" dirty="0"/>
          </a:p>
        </p:txBody>
      </p:sp>
      <p:sp>
        <p:nvSpPr>
          <p:cNvPr id="16" name="Text 6"/>
          <p:cNvSpPr/>
          <p:nvPr/>
        </p:nvSpPr>
        <p:spPr>
          <a:xfrm>
            <a:off x="1295698" y="4267200"/>
            <a:ext cx="12344043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Atıkların yerinde ve otomatik bir şekilde sınıflandırılması ve ayrıştırılması büyük önem taşımaktadır.</a:t>
            </a:r>
            <a:endParaRPr lang="en-US" sz="1200" dirty="0"/>
          </a:p>
        </p:txBody>
      </p:sp>
      <p:sp>
        <p:nvSpPr>
          <p:cNvPr id="17" name="Text 7"/>
          <p:cNvSpPr/>
          <p:nvPr/>
        </p:nvSpPr>
        <p:spPr>
          <a:xfrm>
            <a:off x="1295698" y="4572000"/>
            <a:ext cx="12344043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Gelişen teknoloji, özellikle yapay zeka (YZ) ve derin öğrenme teknikleri, bu soruna yenilikçi çözümler sunmaktadır.</a:t>
            </a:r>
            <a:endParaRPr lang="en-US" sz="1200" dirty="0"/>
          </a:p>
        </p:txBody>
      </p:sp>
      <p:sp>
        <p:nvSpPr>
          <p:cNvPr id="18" name="Text 8"/>
          <p:cNvSpPr/>
          <p:nvPr/>
        </p:nvSpPr>
        <p:spPr>
          <a:xfrm>
            <a:off x="1295698" y="4876800"/>
            <a:ext cx="10286702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YZ destekli sistemler, atık toplama ve ayrıştırma süreçlerini optimize ederek verimliliği, kaynak kullanımını ve çevresel sürdürülebilirliği artırma potansiyeline sahiptir.</a:t>
            </a:r>
            <a:endParaRPr lang="en-US" sz="1200" dirty="0"/>
          </a:p>
        </p:txBody>
      </p:sp>
      <p:sp>
        <p:nvSpPr>
          <p:cNvPr id="19" name="Text 9"/>
          <p:cNvSpPr/>
          <p:nvPr/>
        </p:nvSpPr>
        <p:spPr>
          <a:xfrm>
            <a:off x="1295698" y="5410200"/>
            <a:ext cx="10286702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Görüntü tanıma ve yapay görme gibi YZ teknolojileri, atık ayrıştırma doğruluğunu otomatikleştirmek ve iyileştirmek için giderek daha fazla kullanılmaktadır.</a:t>
            </a:r>
            <a:endParaRPr lang="en-US" sz="1200" dirty="0"/>
          </a:p>
        </p:txBody>
      </p:sp>
      <p:sp>
        <p:nvSpPr>
          <p:cNvPr id="20" name="Text 10"/>
          <p:cNvSpPr/>
          <p:nvPr/>
        </p:nvSpPr>
        <p:spPr>
          <a:xfrm>
            <a:off x="381000" y="6324600"/>
            <a:ext cx="2889468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Smart Garbage Segregation System</a:t>
            </a:r>
            <a:endParaRPr lang="en-US" sz="1050" dirty="0"/>
          </a:p>
        </p:txBody>
      </p:sp>
      <p:sp>
        <p:nvSpPr>
          <p:cNvPr id="21" name="Text 11"/>
          <p:cNvSpPr/>
          <p:nvPr/>
        </p:nvSpPr>
        <p:spPr>
          <a:xfrm>
            <a:off x="11426726" y="6324600"/>
            <a:ext cx="461129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2 / 18</a:t>
            </a:r>
            <a:endParaRPr lang="en-US" sz="10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1028700"/>
            <a:ext cx="1219200" cy="381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1295400"/>
            <a:ext cx="11430000" cy="12954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" y="1562100"/>
            <a:ext cx="190500" cy="1905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1000" y="2819400"/>
            <a:ext cx="3708350" cy="1838325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01726" y="2971800"/>
            <a:ext cx="666750" cy="66675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92226" y="3133725"/>
            <a:ext cx="285750" cy="3429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41750" y="2819400"/>
            <a:ext cx="3708350" cy="1838325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62476" y="2971800"/>
            <a:ext cx="666750" cy="66675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914876" y="3133725"/>
            <a:ext cx="361950" cy="3429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102501" y="2819400"/>
            <a:ext cx="3708499" cy="1838325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623375" y="2971800"/>
            <a:ext cx="666750" cy="66675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813875" y="3133725"/>
            <a:ext cx="285750" cy="3429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81000" y="4886325"/>
            <a:ext cx="11430000" cy="12192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71500" y="5114925"/>
            <a:ext cx="238125" cy="190500"/>
          </a:xfrm>
          <a:prstGeom prst="rect">
            <a:avLst/>
          </a:prstGeom>
        </p:spPr>
      </p:pic>
      <p:sp>
        <p:nvSpPr>
          <p:cNvPr id="17" name="Text 0"/>
          <p:cNvSpPr/>
          <p:nvPr/>
        </p:nvSpPr>
        <p:spPr>
          <a:xfrm>
            <a:off x="381000" y="381000"/>
            <a:ext cx="11430000" cy="571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4500"/>
              </a:lnSpc>
              <a:buNone/>
            </a:pPr>
            <a:r>
              <a:rPr lang="en-US" sz="3000" b="1" dirty="0">
                <a:solidFill>
                  <a:srgbClr val="2C5E2E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Proje Amacı ve Kapsamı</a:t>
            </a:r>
            <a:endParaRPr lang="en-US" sz="3000" dirty="0"/>
          </a:p>
        </p:txBody>
      </p:sp>
      <p:sp>
        <p:nvSpPr>
          <p:cNvPr id="18" name="Text 1"/>
          <p:cNvSpPr/>
          <p:nvPr/>
        </p:nvSpPr>
        <p:spPr>
          <a:xfrm>
            <a:off x="876300" y="1524000"/>
            <a:ext cx="109728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66534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Ana Amaç</a:t>
            </a:r>
            <a:endParaRPr lang="en-US" sz="1500" dirty="0"/>
          </a:p>
        </p:txBody>
      </p:sp>
      <p:sp>
        <p:nvSpPr>
          <p:cNvPr id="19" name="Text 2"/>
          <p:cNvSpPr/>
          <p:nvPr/>
        </p:nvSpPr>
        <p:spPr>
          <a:xfrm>
            <a:off x="914400" y="1905000"/>
            <a:ext cx="106680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Görüntü işleme ve derin öğrenme kullanarak atık türünü tespit eden ve bu tespite göre atığın hangi geri dönüşüm kutusuna atılacağını yazılımsal olarak simüle eden web tabanlı bir sistem geliştirmek.</a:t>
            </a:r>
            <a:endParaRPr lang="en-US" sz="1200" dirty="0"/>
          </a:p>
        </p:txBody>
      </p:sp>
      <p:sp>
        <p:nvSpPr>
          <p:cNvPr id="20" name="Text 3"/>
          <p:cNvSpPr/>
          <p:nvPr/>
        </p:nvSpPr>
        <p:spPr>
          <a:xfrm>
            <a:off x="193045" y="3781425"/>
            <a:ext cx="408426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15803D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Derin Öğrenme Modeli</a:t>
            </a:r>
            <a:endParaRPr lang="en-US" sz="1350" dirty="0"/>
          </a:p>
        </p:txBody>
      </p:sp>
      <p:sp>
        <p:nvSpPr>
          <p:cNvPr id="21" name="Text 4"/>
          <p:cNvSpPr/>
          <p:nvPr/>
        </p:nvSpPr>
        <p:spPr>
          <a:xfrm>
            <a:off x="193045" y="4124325"/>
            <a:ext cx="408426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CNN ile atık sınıflandırması yapmak</a:t>
            </a:r>
            <a:endParaRPr lang="en-US" sz="1050" dirty="0"/>
          </a:p>
        </p:txBody>
      </p:sp>
      <p:sp>
        <p:nvSpPr>
          <p:cNvPr id="22" name="Text 5"/>
          <p:cNvSpPr/>
          <p:nvPr/>
        </p:nvSpPr>
        <p:spPr>
          <a:xfrm>
            <a:off x="4394150" y="3781425"/>
            <a:ext cx="340355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1D4ED8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Web Arayüzü</a:t>
            </a:r>
            <a:endParaRPr lang="en-US" sz="1350" dirty="0"/>
          </a:p>
        </p:txBody>
      </p:sp>
      <p:sp>
        <p:nvSpPr>
          <p:cNvPr id="23" name="Text 6"/>
          <p:cNvSpPr/>
          <p:nvPr/>
        </p:nvSpPr>
        <p:spPr>
          <a:xfrm>
            <a:off x="4053795" y="4124325"/>
            <a:ext cx="408426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Kullanıcı dostu web tabanlı arayüz oluşturmak</a:t>
            </a:r>
            <a:endParaRPr lang="en-US" sz="1050" dirty="0"/>
          </a:p>
        </p:txBody>
      </p:sp>
      <p:sp>
        <p:nvSpPr>
          <p:cNvPr id="24" name="Text 7"/>
          <p:cNvSpPr/>
          <p:nvPr/>
        </p:nvSpPr>
        <p:spPr>
          <a:xfrm>
            <a:off x="8254901" y="3781425"/>
            <a:ext cx="3403699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A1620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Görüntü İşleme</a:t>
            </a:r>
            <a:endParaRPr lang="en-US" sz="1350" dirty="0"/>
          </a:p>
        </p:txBody>
      </p:sp>
      <p:sp>
        <p:nvSpPr>
          <p:cNvPr id="25" name="Text 8"/>
          <p:cNvSpPr/>
          <p:nvPr/>
        </p:nvSpPr>
        <p:spPr>
          <a:xfrm>
            <a:off x="8254901" y="4124325"/>
            <a:ext cx="3403699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Dosya yükleme ve kamera ile fotoğraf çekme özelliği</a:t>
            </a:r>
            <a:endParaRPr lang="en-US" sz="1050" dirty="0"/>
          </a:p>
        </p:txBody>
      </p:sp>
      <p:sp>
        <p:nvSpPr>
          <p:cNvPr id="26" name="Text 9"/>
          <p:cNvSpPr/>
          <p:nvPr/>
        </p:nvSpPr>
        <p:spPr>
          <a:xfrm>
            <a:off x="885825" y="5076825"/>
            <a:ext cx="110490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E40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Akademik Hedef</a:t>
            </a:r>
            <a:endParaRPr lang="en-US" sz="1500" dirty="0"/>
          </a:p>
        </p:txBody>
      </p:sp>
      <p:sp>
        <p:nvSpPr>
          <p:cNvPr id="27" name="Text 10"/>
          <p:cNvSpPr/>
          <p:nvPr/>
        </p:nvSpPr>
        <p:spPr>
          <a:xfrm>
            <a:off x="876300" y="5457825"/>
            <a:ext cx="107442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Donanım gerektirmeden, bir kamera/görüntü girdisinden yapay zekâ ile karar alma ve bu karara dayalı bir mekanik çıktıyı (servo motor simülasyonu) uçtan uca yazılımsal olarak göstermek.</a:t>
            </a:r>
            <a:endParaRPr lang="en-US" sz="1200" dirty="0"/>
          </a:p>
        </p:txBody>
      </p:sp>
      <p:sp>
        <p:nvSpPr>
          <p:cNvPr id="28" name="Text 11"/>
          <p:cNvSpPr/>
          <p:nvPr/>
        </p:nvSpPr>
        <p:spPr>
          <a:xfrm>
            <a:off x="381000" y="6286500"/>
            <a:ext cx="2889468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Smart Garbage Segregation System</a:t>
            </a:r>
            <a:endParaRPr lang="en-US" sz="1050" dirty="0"/>
          </a:p>
        </p:txBody>
      </p:sp>
      <p:sp>
        <p:nvSpPr>
          <p:cNvPr id="29" name="Text 12"/>
          <p:cNvSpPr/>
          <p:nvPr/>
        </p:nvSpPr>
        <p:spPr>
          <a:xfrm>
            <a:off x="11426726" y="6286500"/>
            <a:ext cx="461129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3 / 18</a:t>
            </a:r>
            <a:endParaRPr lang="en-US" sz="10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1028700"/>
            <a:ext cx="1219200" cy="381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1257300"/>
            <a:ext cx="11430000" cy="7620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400" y="1466850"/>
            <a:ext cx="323850" cy="3429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1000" y="2171700"/>
            <a:ext cx="11430000" cy="6858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1000" y="2857500"/>
            <a:ext cx="11430000" cy="9144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59622" y="2857500"/>
            <a:ext cx="2149078" cy="9144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1000" y="3771900"/>
            <a:ext cx="11430000" cy="11430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359622" y="3771900"/>
            <a:ext cx="2149078" cy="11430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81000" y="4914900"/>
            <a:ext cx="11430000" cy="11430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308157" y="4914900"/>
            <a:ext cx="2502843" cy="1143000"/>
          </a:xfrm>
          <a:prstGeom prst="rect">
            <a:avLst/>
          </a:prstGeom>
        </p:spPr>
      </p:pic>
      <p:sp>
        <p:nvSpPr>
          <p:cNvPr id="13" name="Text 0"/>
          <p:cNvSpPr/>
          <p:nvPr/>
        </p:nvSpPr>
        <p:spPr>
          <a:xfrm>
            <a:off x="381000" y="381000"/>
            <a:ext cx="11430000" cy="571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4500"/>
              </a:lnSpc>
              <a:buNone/>
            </a:pPr>
            <a:r>
              <a:rPr lang="en-US" sz="3000" b="1" dirty="0">
                <a:solidFill>
                  <a:srgbClr val="2C5E2E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Literatür Taraması</a:t>
            </a:r>
            <a:endParaRPr lang="en-US" sz="3000" dirty="0"/>
          </a:p>
        </p:txBody>
      </p:sp>
      <p:sp>
        <p:nvSpPr>
          <p:cNvPr id="14" name="Text 1"/>
          <p:cNvSpPr/>
          <p:nvPr/>
        </p:nvSpPr>
        <p:spPr>
          <a:xfrm>
            <a:off x="971550" y="1409700"/>
            <a:ext cx="1068705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Atık sınıflandırması alanında derin öğrenme ve görüntü işleme teknolojilerini kullanan birçok çalışma bulunmaktadır. Bu projeler genellikle fiziksel prototipler üzerine odaklanırken, bizim projemiz tamamen yazılımsal bir simülasyon sunarak farklılaşmaktadır.</a:t>
            </a:r>
            <a:endParaRPr lang="en-US" sz="1200" dirty="0"/>
          </a:p>
        </p:txBody>
      </p:sp>
      <p:sp>
        <p:nvSpPr>
          <p:cNvPr id="15" name="Text 2"/>
          <p:cNvSpPr/>
          <p:nvPr/>
        </p:nvSpPr>
        <p:spPr>
          <a:xfrm>
            <a:off x="533400" y="2171700"/>
            <a:ext cx="1296442" cy="685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Çalışma Adı/Yazar</a:t>
            </a:r>
            <a:endParaRPr lang="en-US" sz="1200" dirty="0"/>
          </a:p>
        </p:txBody>
      </p:sp>
      <p:sp>
        <p:nvSpPr>
          <p:cNvPr id="16" name="Text 3"/>
          <p:cNvSpPr/>
          <p:nvPr/>
        </p:nvSpPr>
        <p:spPr>
          <a:xfrm>
            <a:off x="1829842" y="2171700"/>
            <a:ext cx="3218617" cy="685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Kullanılan Teknoloji/Model</a:t>
            </a:r>
            <a:endParaRPr lang="en-US" sz="1200" dirty="0"/>
          </a:p>
        </p:txBody>
      </p:sp>
      <p:sp>
        <p:nvSpPr>
          <p:cNvPr id="17" name="Text 4"/>
          <p:cNvSpPr/>
          <p:nvPr/>
        </p:nvSpPr>
        <p:spPr>
          <a:xfrm>
            <a:off x="4512022" y="2171700"/>
            <a:ext cx="2578894" cy="685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Başarı Oranı</a:t>
            </a:r>
            <a:endParaRPr lang="en-US" sz="1200" dirty="0"/>
          </a:p>
        </p:txBody>
      </p:sp>
      <p:sp>
        <p:nvSpPr>
          <p:cNvPr id="18" name="Text 5"/>
          <p:cNvSpPr/>
          <p:nvPr/>
        </p:nvSpPr>
        <p:spPr>
          <a:xfrm>
            <a:off x="6661100" y="2171700"/>
            <a:ext cx="2799457" cy="685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Odak Noktası</a:t>
            </a:r>
            <a:endParaRPr lang="en-US" sz="1200" dirty="0"/>
          </a:p>
        </p:txBody>
      </p:sp>
      <p:sp>
        <p:nvSpPr>
          <p:cNvPr id="19" name="Text 6"/>
          <p:cNvSpPr/>
          <p:nvPr/>
        </p:nvSpPr>
        <p:spPr>
          <a:xfrm>
            <a:off x="9460557" y="2171700"/>
            <a:ext cx="3003411" cy="685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Projemizden Farkı</a:t>
            </a:r>
            <a:endParaRPr lang="en-US" sz="1200" dirty="0"/>
          </a:p>
        </p:txBody>
      </p:sp>
      <p:sp>
        <p:nvSpPr>
          <p:cNvPr id="20" name="Text 7"/>
          <p:cNvSpPr/>
          <p:nvPr/>
        </p:nvSpPr>
        <p:spPr>
          <a:xfrm>
            <a:off x="533400" y="2857500"/>
            <a:ext cx="1296442" cy="914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Salur ve ark. (2024) [1]</a:t>
            </a:r>
            <a:endParaRPr lang="en-US" sz="1200" dirty="0"/>
          </a:p>
        </p:txBody>
      </p:sp>
      <p:sp>
        <p:nvSpPr>
          <p:cNvPr id="21" name="Text 8"/>
          <p:cNvSpPr/>
          <p:nvPr/>
        </p:nvSpPr>
        <p:spPr>
          <a:xfrm>
            <a:off x="1829842" y="2857500"/>
            <a:ext cx="2682180" cy="914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ResNet50, DenseNet201, DenseNet169, Inception-V3, VGG16 (Fine-tuning)</a:t>
            </a:r>
            <a:endParaRPr lang="en-US" sz="1200" dirty="0"/>
          </a:p>
        </p:txBody>
      </p:sp>
      <p:sp>
        <p:nvSpPr>
          <p:cNvPr id="22" name="Text 9"/>
          <p:cNvSpPr/>
          <p:nvPr/>
        </p:nvSpPr>
        <p:spPr>
          <a:xfrm>
            <a:off x="4512022" y="2857500"/>
            <a:ext cx="2149078" cy="914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DenseNet169 ile %95.22</a:t>
            </a:r>
            <a:endParaRPr lang="en-US" sz="1200" dirty="0"/>
          </a:p>
        </p:txBody>
      </p:sp>
      <p:sp>
        <p:nvSpPr>
          <p:cNvPr id="23" name="Text 10"/>
          <p:cNvSpPr/>
          <p:nvPr/>
        </p:nvSpPr>
        <p:spPr>
          <a:xfrm>
            <a:off x="6661100" y="2857500"/>
            <a:ext cx="2799457" cy="914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Raspberry Pi tabanlı akıllı çöp konteyneri prototipi, fiziksel adım motoru ile ayrıştırma.</a:t>
            </a:r>
            <a:endParaRPr lang="en-US" sz="1200" dirty="0"/>
          </a:p>
        </p:txBody>
      </p:sp>
      <p:sp>
        <p:nvSpPr>
          <p:cNvPr id="24" name="Text 11"/>
          <p:cNvSpPr/>
          <p:nvPr/>
        </p:nvSpPr>
        <p:spPr>
          <a:xfrm>
            <a:off x="9460557" y="2857500"/>
            <a:ext cx="2502843" cy="914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Fiziksel donanım (Raspberry Pi, adım motoru) kullanması.</a:t>
            </a:r>
            <a:endParaRPr lang="en-US" sz="1200" dirty="0"/>
          </a:p>
        </p:txBody>
      </p:sp>
      <p:sp>
        <p:nvSpPr>
          <p:cNvPr id="25" name="Text 12"/>
          <p:cNvSpPr/>
          <p:nvPr/>
        </p:nvSpPr>
        <p:spPr>
          <a:xfrm>
            <a:off x="533400" y="3771900"/>
            <a:ext cx="1296442" cy="1143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Yıldız ve ark. (2023) [3]</a:t>
            </a:r>
            <a:endParaRPr lang="en-US" sz="1200" dirty="0"/>
          </a:p>
        </p:txBody>
      </p:sp>
      <p:sp>
        <p:nvSpPr>
          <p:cNvPr id="26" name="Text 13"/>
          <p:cNvSpPr/>
          <p:nvPr/>
        </p:nvSpPr>
        <p:spPr>
          <a:xfrm>
            <a:off x="1829842" y="3771900"/>
            <a:ext cx="2682180" cy="1143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AlexNet, GoogLeNet, ResNet50, DenseNet201, ShuffleNet, SqueezeNet (Hibrit modeller)</a:t>
            </a:r>
            <a:endParaRPr lang="en-US" sz="1200" dirty="0"/>
          </a:p>
        </p:txBody>
      </p:sp>
      <p:sp>
        <p:nvSpPr>
          <p:cNvPr id="27" name="Text 14"/>
          <p:cNvSpPr/>
          <p:nvPr/>
        </p:nvSpPr>
        <p:spPr>
          <a:xfrm>
            <a:off x="4512022" y="3771900"/>
            <a:ext cx="2149078" cy="1143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DenseNet201+SVM ile %89.70</a:t>
            </a:r>
            <a:endParaRPr lang="en-US" sz="1200" dirty="0"/>
          </a:p>
        </p:txBody>
      </p:sp>
      <p:sp>
        <p:nvSpPr>
          <p:cNvPr id="28" name="Text 15"/>
          <p:cNvSpPr/>
          <p:nvPr/>
        </p:nvSpPr>
        <p:spPr>
          <a:xfrm>
            <a:off x="6661100" y="3771900"/>
            <a:ext cx="2799457" cy="1143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Hibrit derin öğrenme ve makine öğrenimi modelleri ile çevresel atık sınıflandırması.</a:t>
            </a:r>
            <a:endParaRPr lang="en-US" sz="1200" dirty="0"/>
          </a:p>
        </p:txBody>
      </p:sp>
      <p:sp>
        <p:nvSpPr>
          <p:cNvPr id="29" name="Text 16"/>
          <p:cNvSpPr/>
          <p:nvPr/>
        </p:nvSpPr>
        <p:spPr>
          <a:xfrm>
            <a:off x="9460557" y="3771900"/>
            <a:ext cx="2502843" cy="1143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Hibrit model yaklaşımı ve fiziksel prototip içermemesi.</a:t>
            </a:r>
            <a:endParaRPr lang="en-US" sz="1200" dirty="0"/>
          </a:p>
        </p:txBody>
      </p:sp>
      <p:sp>
        <p:nvSpPr>
          <p:cNvPr id="30" name="Text 17"/>
          <p:cNvSpPr/>
          <p:nvPr/>
        </p:nvSpPr>
        <p:spPr>
          <a:xfrm>
            <a:off x="533400" y="4914900"/>
            <a:ext cx="1296442" cy="1143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Tatke ve ark. (2021) [6]</a:t>
            </a:r>
            <a:endParaRPr lang="en-US" sz="1200" dirty="0"/>
          </a:p>
        </p:txBody>
      </p:sp>
      <p:sp>
        <p:nvSpPr>
          <p:cNvPr id="31" name="Text 18"/>
          <p:cNvSpPr/>
          <p:nvPr/>
        </p:nvSpPr>
        <p:spPr>
          <a:xfrm>
            <a:off x="1829842" y="4914900"/>
            <a:ext cx="3218617" cy="1143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CNN, ResNet50, VGG16</a:t>
            </a:r>
            <a:endParaRPr lang="en-US" sz="1200" dirty="0"/>
          </a:p>
        </p:txBody>
      </p:sp>
      <p:sp>
        <p:nvSpPr>
          <p:cNvPr id="32" name="Text 19"/>
          <p:cNvSpPr/>
          <p:nvPr/>
        </p:nvSpPr>
        <p:spPr>
          <a:xfrm>
            <a:off x="4512022" y="4914900"/>
            <a:ext cx="2149078" cy="1143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ResNet50 ile en iyi performans</a:t>
            </a:r>
            <a:endParaRPr lang="en-US" sz="1200" dirty="0"/>
          </a:p>
        </p:txBody>
      </p:sp>
      <p:sp>
        <p:nvSpPr>
          <p:cNvPr id="33" name="Text 20"/>
          <p:cNvSpPr/>
          <p:nvPr/>
        </p:nvSpPr>
        <p:spPr>
          <a:xfrm>
            <a:off x="6661100" y="4914900"/>
            <a:ext cx="2799457" cy="1143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Derin öğrenme modellerinin atık sınıflandırmasındaki karşılaştırmalı analizi.</a:t>
            </a:r>
            <a:endParaRPr lang="en-US" sz="1200" dirty="0"/>
          </a:p>
        </p:txBody>
      </p:sp>
      <p:sp>
        <p:nvSpPr>
          <p:cNvPr id="34" name="Text 21"/>
          <p:cNvSpPr/>
          <p:nvPr/>
        </p:nvSpPr>
        <p:spPr>
          <a:xfrm>
            <a:off x="9460557" y="4914900"/>
            <a:ext cx="2502843" cy="1143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Fiziksel bir sistem entegrasyonu yerine yazılımsal bir simülasyon sunması.</a:t>
            </a:r>
            <a:endParaRPr lang="en-US" sz="1200" dirty="0"/>
          </a:p>
        </p:txBody>
      </p:sp>
      <p:sp>
        <p:nvSpPr>
          <p:cNvPr id="35" name="Text 22"/>
          <p:cNvSpPr/>
          <p:nvPr/>
        </p:nvSpPr>
        <p:spPr>
          <a:xfrm>
            <a:off x="381000" y="6286500"/>
            <a:ext cx="2889468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Smart Garbage Segregation System</a:t>
            </a:r>
            <a:endParaRPr lang="en-US" sz="1050" dirty="0"/>
          </a:p>
        </p:txBody>
      </p:sp>
      <p:sp>
        <p:nvSpPr>
          <p:cNvPr id="36" name="Text 23"/>
          <p:cNvSpPr/>
          <p:nvPr/>
        </p:nvSpPr>
        <p:spPr>
          <a:xfrm>
            <a:off x="11426726" y="6286500"/>
            <a:ext cx="461129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4 / 18</a:t>
            </a:r>
            <a:endParaRPr lang="en-US" sz="10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7324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1028700"/>
            <a:ext cx="1219200" cy="381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1676400"/>
            <a:ext cx="3708350" cy="40767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400" y="1828800"/>
            <a:ext cx="485775" cy="5334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7700" y="1943100"/>
            <a:ext cx="257175" cy="3048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41750" y="1676400"/>
            <a:ext cx="3708350" cy="40767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94150" y="1828800"/>
            <a:ext cx="457200" cy="5334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08450" y="1943100"/>
            <a:ext cx="228600" cy="3048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102501" y="1676400"/>
            <a:ext cx="3708350" cy="40767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254901" y="1828800"/>
            <a:ext cx="457200" cy="5334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369201" y="1943100"/>
            <a:ext cx="228600" cy="3048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581400" y="2438400"/>
            <a:ext cx="1143000" cy="258961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239000" y="2438400"/>
            <a:ext cx="1143000" cy="258961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239000" y="3200400"/>
            <a:ext cx="1143000" cy="258961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581400" y="3200400"/>
            <a:ext cx="1143000" cy="258961"/>
          </a:xfrm>
          <a:prstGeom prst="rect">
            <a:avLst/>
          </a:prstGeom>
        </p:spPr>
      </p:pic>
      <p:sp>
        <p:nvSpPr>
          <p:cNvPr id="17" name="Text 0"/>
          <p:cNvSpPr/>
          <p:nvPr/>
        </p:nvSpPr>
        <p:spPr>
          <a:xfrm>
            <a:off x="381000" y="381000"/>
            <a:ext cx="11430000" cy="571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4500"/>
              </a:lnSpc>
              <a:buNone/>
            </a:pPr>
            <a:r>
              <a:rPr lang="en-US" sz="3000" b="1" dirty="0">
                <a:solidFill>
                  <a:srgbClr val="2C5E2E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Sistem Mimarisi</a:t>
            </a:r>
            <a:endParaRPr lang="en-US" sz="3000" dirty="0"/>
          </a:p>
        </p:txBody>
      </p:sp>
      <p:sp>
        <p:nvSpPr>
          <p:cNvPr id="18" name="Text 1"/>
          <p:cNvSpPr/>
          <p:nvPr/>
        </p:nvSpPr>
        <p:spPr>
          <a:xfrm>
            <a:off x="-762000" y="1295400"/>
            <a:ext cx="137160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Projemiz, atık ayrıştırma sürecini otomatikleştirmek için üç ana katlandan oluşan modüler bir mimariye sahiptir:</a:t>
            </a:r>
            <a:endParaRPr lang="en-US" sz="1200" dirty="0"/>
          </a:p>
        </p:txBody>
      </p:sp>
      <p:sp>
        <p:nvSpPr>
          <p:cNvPr id="19" name="Text 2"/>
          <p:cNvSpPr/>
          <p:nvPr/>
        </p:nvSpPr>
        <p:spPr>
          <a:xfrm>
            <a:off x="1133475" y="1962150"/>
            <a:ext cx="2318683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6B21A8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Frontend Katmanı</a:t>
            </a:r>
            <a:endParaRPr lang="en-US" sz="1500" dirty="0"/>
          </a:p>
        </p:txBody>
      </p:sp>
      <p:sp>
        <p:nvSpPr>
          <p:cNvPr id="20" name="Text 3"/>
          <p:cNvSpPr/>
          <p:nvPr/>
        </p:nvSpPr>
        <p:spPr>
          <a:xfrm>
            <a:off x="571500" y="2476500"/>
            <a:ext cx="403854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Kullanıcı Arayüzü (HTML/CSS/JS)</a:t>
            </a:r>
            <a:endParaRPr lang="en-US" sz="1200" dirty="0"/>
          </a:p>
        </p:txBody>
      </p:sp>
      <p:sp>
        <p:nvSpPr>
          <p:cNvPr id="21" name="Text 4"/>
          <p:cNvSpPr/>
          <p:nvPr/>
        </p:nvSpPr>
        <p:spPr>
          <a:xfrm>
            <a:off x="571500" y="2705100"/>
            <a:ext cx="403854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Görüntü yükleme arayüzü</a:t>
            </a:r>
            <a:endParaRPr lang="en-US" sz="1200" dirty="0"/>
          </a:p>
        </p:txBody>
      </p:sp>
      <p:sp>
        <p:nvSpPr>
          <p:cNvPr id="22" name="Text 5"/>
          <p:cNvSpPr/>
          <p:nvPr/>
        </p:nvSpPr>
        <p:spPr>
          <a:xfrm>
            <a:off x="571500" y="2933700"/>
            <a:ext cx="403854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Kamera entegrasyonu</a:t>
            </a:r>
            <a:endParaRPr lang="en-US" sz="1200" dirty="0"/>
          </a:p>
        </p:txBody>
      </p:sp>
      <p:sp>
        <p:nvSpPr>
          <p:cNvPr id="23" name="Text 6"/>
          <p:cNvSpPr/>
          <p:nvPr/>
        </p:nvSpPr>
        <p:spPr>
          <a:xfrm>
            <a:off x="571500" y="3162300"/>
            <a:ext cx="336545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Sonuç gösterimi</a:t>
            </a:r>
            <a:endParaRPr lang="en-US" sz="1200" dirty="0"/>
          </a:p>
        </p:txBody>
      </p:sp>
      <p:sp>
        <p:nvSpPr>
          <p:cNvPr id="24" name="Text 7"/>
          <p:cNvSpPr/>
          <p:nvPr/>
        </p:nvSpPr>
        <p:spPr>
          <a:xfrm>
            <a:off x="571500" y="3390900"/>
            <a:ext cx="403854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Servo motor simülasyonu</a:t>
            </a:r>
            <a:endParaRPr lang="en-US" sz="1200" dirty="0"/>
          </a:p>
        </p:txBody>
      </p:sp>
      <p:sp>
        <p:nvSpPr>
          <p:cNvPr id="25" name="Text 8"/>
          <p:cNvSpPr/>
          <p:nvPr/>
        </p:nvSpPr>
        <p:spPr>
          <a:xfrm>
            <a:off x="4965650" y="1962150"/>
            <a:ext cx="2245281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E40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Backend Katmanı</a:t>
            </a:r>
            <a:endParaRPr lang="en-US" sz="1500" dirty="0"/>
          </a:p>
        </p:txBody>
      </p:sp>
      <p:sp>
        <p:nvSpPr>
          <p:cNvPr id="26" name="Text 9"/>
          <p:cNvSpPr/>
          <p:nvPr/>
        </p:nvSpPr>
        <p:spPr>
          <a:xfrm>
            <a:off x="4432250" y="2476500"/>
            <a:ext cx="336545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FastAPI Sunucusu</a:t>
            </a:r>
            <a:endParaRPr lang="en-US" sz="1200" dirty="0"/>
          </a:p>
        </p:txBody>
      </p:sp>
      <p:sp>
        <p:nvSpPr>
          <p:cNvPr id="27" name="Text 10"/>
          <p:cNvSpPr/>
          <p:nvPr/>
        </p:nvSpPr>
        <p:spPr>
          <a:xfrm>
            <a:off x="4432250" y="2705100"/>
            <a:ext cx="403854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RESTful API endpoint (/predict)</a:t>
            </a:r>
            <a:endParaRPr lang="en-US" sz="1200" dirty="0"/>
          </a:p>
        </p:txBody>
      </p:sp>
      <p:sp>
        <p:nvSpPr>
          <p:cNvPr id="28" name="Text 11"/>
          <p:cNvSpPr/>
          <p:nvPr/>
        </p:nvSpPr>
        <p:spPr>
          <a:xfrm>
            <a:off x="4432250" y="2933700"/>
            <a:ext cx="403854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Model yükleme ve yönetimi</a:t>
            </a:r>
            <a:endParaRPr lang="en-US" sz="1200" dirty="0"/>
          </a:p>
        </p:txBody>
      </p:sp>
      <p:sp>
        <p:nvSpPr>
          <p:cNvPr id="29" name="Text 12"/>
          <p:cNvSpPr/>
          <p:nvPr/>
        </p:nvSpPr>
        <p:spPr>
          <a:xfrm>
            <a:off x="4432250" y="3162300"/>
            <a:ext cx="336545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Görüntü ön işleme</a:t>
            </a:r>
            <a:endParaRPr lang="en-US" sz="1200" dirty="0"/>
          </a:p>
        </p:txBody>
      </p:sp>
      <p:sp>
        <p:nvSpPr>
          <p:cNvPr id="30" name="Text 13"/>
          <p:cNvSpPr/>
          <p:nvPr/>
        </p:nvSpPr>
        <p:spPr>
          <a:xfrm>
            <a:off x="4432250" y="3390900"/>
            <a:ext cx="336545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Tahmin işlemi</a:t>
            </a:r>
            <a:endParaRPr lang="en-US" sz="1200" dirty="0"/>
          </a:p>
        </p:txBody>
      </p:sp>
      <p:sp>
        <p:nvSpPr>
          <p:cNvPr id="31" name="Text 14"/>
          <p:cNvSpPr/>
          <p:nvPr/>
        </p:nvSpPr>
        <p:spPr>
          <a:xfrm>
            <a:off x="8826401" y="1962150"/>
            <a:ext cx="1415891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66534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AI Katmanı</a:t>
            </a:r>
            <a:endParaRPr lang="en-US" sz="1500" dirty="0"/>
          </a:p>
        </p:txBody>
      </p:sp>
      <p:sp>
        <p:nvSpPr>
          <p:cNvPr id="32" name="Text 15"/>
          <p:cNvSpPr/>
          <p:nvPr/>
        </p:nvSpPr>
        <p:spPr>
          <a:xfrm>
            <a:off x="8293001" y="2476500"/>
            <a:ext cx="403854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TensorFlow/Keras Model</a:t>
            </a:r>
            <a:endParaRPr lang="en-US" sz="1200" dirty="0"/>
          </a:p>
        </p:txBody>
      </p:sp>
      <p:sp>
        <p:nvSpPr>
          <p:cNvPr id="33" name="Text 16"/>
          <p:cNvSpPr/>
          <p:nvPr/>
        </p:nvSpPr>
        <p:spPr>
          <a:xfrm>
            <a:off x="8293001" y="2705100"/>
            <a:ext cx="403854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CNN model mimarisi</a:t>
            </a:r>
            <a:endParaRPr lang="en-US" sz="1200" dirty="0"/>
          </a:p>
        </p:txBody>
      </p:sp>
      <p:sp>
        <p:nvSpPr>
          <p:cNvPr id="34" name="Text 17"/>
          <p:cNvSpPr/>
          <p:nvPr/>
        </p:nvSpPr>
        <p:spPr>
          <a:xfrm>
            <a:off x="8293001" y="2933700"/>
            <a:ext cx="403854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Görüntü sınıflandırması</a:t>
            </a:r>
            <a:endParaRPr lang="en-US" sz="1200" dirty="0"/>
          </a:p>
        </p:txBody>
      </p:sp>
      <p:sp>
        <p:nvSpPr>
          <p:cNvPr id="35" name="Text 18"/>
          <p:cNvSpPr/>
          <p:nvPr/>
        </p:nvSpPr>
        <p:spPr>
          <a:xfrm>
            <a:off x="8293001" y="3162300"/>
            <a:ext cx="403854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Güven skoru hesaplama</a:t>
            </a:r>
            <a:endParaRPr lang="en-US" sz="1200" dirty="0"/>
          </a:p>
        </p:txBody>
      </p:sp>
      <p:sp>
        <p:nvSpPr>
          <p:cNvPr id="36" name="Text 19"/>
          <p:cNvSpPr/>
          <p:nvPr/>
        </p:nvSpPr>
        <p:spPr>
          <a:xfrm>
            <a:off x="3467100" y="2438400"/>
            <a:ext cx="1371600" cy="258961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440"/>
              </a:lnSpc>
              <a:buNone/>
            </a:pPr>
            <a:r>
              <a:rPr lang="en-US" sz="960" dirty="0">
                <a:solidFill>
                  <a:srgbClr val="33333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API İsteği</a:t>
            </a:r>
            <a:endParaRPr lang="en-US" sz="960" dirty="0"/>
          </a:p>
        </p:txBody>
      </p:sp>
      <p:sp>
        <p:nvSpPr>
          <p:cNvPr id="37" name="Text 20"/>
          <p:cNvSpPr/>
          <p:nvPr/>
        </p:nvSpPr>
        <p:spPr>
          <a:xfrm>
            <a:off x="7124700" y="2438400"/>
            <a:ext cx="1371600" cy="258961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440"/>
              </a:lnSpc>
              <a:buNone/>
            </a:pPr>
            <a:r>
              <a:rPr lang="en-US" sz="960" dirty="0">
                <a:solidFill>
                  <a:srgbClr val="33333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Görüntü Verisi</a:t>
            </a:r>
            <a:endParaRPr lang="en-US" sz="960" dirty="0"/>
          </a:p>
        </p:txBody>
      </p:sp>
      <p:sp>
        <p:nvSpPr>
          <p:cNvPr id="38" name="Text 21"/>
          <p:cNvSpPr/>
          <p:nvPr/>
        </p:nvSpPr>
        <p:spPr>
          <a:xfrm>
            <a:off x="7124700" y="3200400"/>
            <a:ext cx="1371600" cy="258961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440"/>
              </a:lnSpc>
              <a:buNone/>
            </a:pPr>
            <a:r>
              <a:rPr lang="en-US" sz="960" dirty="0">
                <a:solidFill>
                  <a:srgbClr val="33333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Model Tahmini</a:t>
            </a:r>
            <a:endParaRPr lang="en-US" sz="960" dirty="0"/>
          </a:p>
        </p:txBody>
      </p:sp>
      <p:sp>
        <p:nvSpPr>
          <p:cNvPr id="39" name="Text 22"/>
          <p:cNvSpPr/>
          <p:nvPr/>
        </p:nvSpPr>
        <p:spPr>
          <a:xfrm>
            <a:off x="3467100" y="3200400"/>
            <a:ext cx="1371600" cy="258961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440"/>
              </a:lnSpc>
              <a:buNone/>
            </a:pPr>
            <a:r>
              <a:rPr lang="en-US" sz="960" dirty="0">
                <a:solidFill>
                  <a:srgbClr val="33333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API Yanıtı</a:t>
            </a:r>
            <a:endParaRPr lang="en-US" sz="960" dirty="0"/>
          </a:p>
        </p:txBody>
      </p:sp>
      <p:sp>
        <p:nvSpPr>
          <p:cNvPr id="40" name="Text 23"/>
          <p:cNvSpPr/>
          <p:nvPr/>
        </p:nvSpPr>
        <p:spPr>
          <a:xfrm>
            <a:off x="-762000" y="5905500"/>
            <a:ext cx="137160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Yukarıdaki diyagram, sistemin genel mimarisini ve katmanlar arasındaki veri akışını göstermektedir.</a:t>
            </a:r>
            <a:endParaRPr lang="en-US" sz="1200" dirty="0"/>
          </a:p>
        </p:txBody>
      </p:sp>
      <p:sp>
        <p:nvSpPr>
          <p:cNvPr id="41" name="Text 24"/>
          <p:cNvSpPr/>
          <p:nvPr/>
        </p:nvSpPr>
        <p:spPr>
          <a:xfrm>
            <a:off x="381000" y="6286500"/>
            <a:ext cx="2889468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Smart Garbage Segregation System</a:t>
            </a:r>
            <a:endParaRPr lang="en-US" sz="1050" dirty="0"/>
          </a:p>
        </p:txBody>
      </p:sp>
      <p:sp>
        <p:nvSpPr>
          <p:cNvPr id="42" name="Text 25"/>
          <p:cNvSpPr/>
          <p:nvPr/>
        </p:nvSpPr>
        <p:spPr>
          <a:xfrm>
            <a:off x="11426726" y="6286500"/>
            <a:ext cx="461129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5 / 18</a:t>
            </a:r>
            <a:endParaRPr lang="en-US" sz="10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662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1028700"/>
            <a:ext cx="1219200" cy="381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1371600"/>
            <a:ext cx="3657600" cy="36576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76425" y="1600200"/>
            <a:ext cx="666750" cy="66675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38350" y="1743075"/>
            <a:ext cx="342900" cy="3810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7200" y="1371600"/>
            <a:ext cx="3657600" cy="36576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62625" y="1600200"/>
            <a:ext cx="666750" cy="66675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24550" y="1743075"/>
            <a:ext cx="342900" cy="3810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53400" y="1371600"/>
            <a:ext cx="3657600" cy="36576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648825" y="1600200"/>
            <a:ext cx="666750" cy="66675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767888" y="1743075"/>
            <a:ext cx="428625" cy="3810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81000" y="5257800"/>
            <a:ext cx="11430000" cy="8763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33400" y="5791200"/>
            <a:ext cx="152400" cy="1524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958132" y="5791200"/>
            <a:ext cx="152400" cy="1524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778300" y="5791200"/>
            <a:ext cx="152400" cy="152400"/>
          </a:xfrm>
          <a:prstGeom prst="rect">
            <a:avLst/>
          </a:prstGeom>
        </p:spPr>
      </p:pic>
      <p:sp>
        <p:nvSpPr>
          <p:cNvPr id="17" name="Text 0"/>
          <p:cNvSpPr/>
          <p:nvPr/>
        </p:nvSpPr>
        <p:spPr>
          <a:xfrm>
            <a:off x="381000" y="381000"/>
            <a:ext cx="11430000" cy="571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4500"/>
              </a:lnSpc>
              <a:buNone/>
            </a:pPr>
            <a:r>
              <a:rPr lang="en-US" sz="3000" b="1" dirty="0">
                <a:solidFill>
                  <a:srgbClr val="2C5E2E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Kullanılan Teknolojiler</a:t>
            </a:r>
            <a:endParaRPr lang="en-US" sz="3000" dirty="0"/>
          </a:p>
        </p:txBody>
      </p:sp>
      <p:sp>
        <p:nvSpPr>
          <p:cNvPr id="18" name="Text 1"/>
          <p:cNvSpPr/>
          <p:nvPr/>
        </p:nvSpPr>
        <p:spPr>
          <a:xfrm>
            <a:off x="609600" y="2409825"/>
            <a:ext cx="32004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E40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FastAPI</a:t>
            </a:r>
            <a:endParaRPr lang="en-US" sz="1500" dirty="0"/>
          </a:p>
        </p:txBody>
      </p:sp>
      <p:sp>
        <p:nvSpPr>
          <p:cNvPr id="19" name="Text 2"/>
          <p:cNvSpPr/>
          <p:nvPr/>
        </p:nvSpPr>
        <p:spPr>
          <a:xfrm>
            <a:off x="609600" y="2790825"/>
            <a:ext cx="32004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Rolü:</a:t>
            </a:r>
            <a:endParaRPr lang="en-US" sz="1200" dirty="0"/>
          </a:p>
        </p:txBody>
      </p:sp>
      <p:sp>
        <p:nvSpPr>
          <p:cNvPr id="20" name="Text 3"/>
          <p:cNvSpPr/>
          <p:nvPr/>
        </p:nvSpPr>
        <p:spPr>
          <a:xfrm>
            <a:off x="609600" y="3019425"/>
            <a:ext cx="384048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Backend web framework, API geliştirme</a:t>
            </a:r>
            <a:endParaRPr lang="en-US" sz="1200" dirty="0"/>
          </a:p>
        </p:txBody>
      </p:sp>
      <p:sp>
        <p:nvSpPr>
          <p:cNvPr id="21" name="Text 4"/>
          <p:cNvSpPr/>
          <p:nvPr/>
        </p:nvSpPr>
        <p:spPr>
          <a:xfrm>
            <a:off x="609600" y="3362325"/>
            <a:ext cx="32004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Seçilme Nedeni:</a:t>
            </a:r>
            <a:endParaRPr lang="en-US" sz="1200" dirty="0"/>
          </a:p>
        </p:txBody>
      </p:sp>
      <p:sp>
        <p:nvSpPr>
          <p:cNvPr id="22" name="Text 5"/>
          <p:cNvSpPr/>
          <p:nvPr/>
        </p:nvSpPr>
        <p:spPr>
          <a:xfrm>
            <a:off x="609600" y="3590925"/>
            <a:ext cx="384048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Yüksek performans</a:t>
            </a:r>
            <a:endParaRPr lang="en-US" sz="1200" dirty="0"/>
          </a:p>
        </p:txBody>
      </p:sp>
      <p:sp>
        <p:nvSpPr>
          <p:cNvPr id="23" name="Text 6"/>
          <p:cNvSpPr/>
          <p:nvPr/>
        </p:nvSpPr>
        <p:spPr>
          <a:xfrm>
            <a:off x="609600" y="3819525"/>
            <a:ext cx="32004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Hızlı geliştirme</a:t>
            </a:r>
            <a:endParaRPr lang="en-US" sz="1200" dirty="0"/>
          </a:p>
        </p:txBody>
      </p:sp>
      <p:sp>
        <p:nvSpPr>
          <p:cNvPr id="24" name="Text 7"/>
          <p:cNvSpPr/>
          <p:nvPr/>
        </p:nvSpPr>
        <p:spPr>
          <a:xfrm>
            <a:off x="609600" y="4048125"/>
            <a:ext cx="384048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Otomatik dokümantasyon</a:t>
            </a:r>
            <a:endParaRPr lang="en-US" sz="1200" dirty="0"/>
          </a:p>
        </p:txBody>
      </p:sp>
      <p:sp>
        <p:nvSpPr>
          <p:cNvPr id="25" name="Text 8"/>
          <p:cNvSpPr/>
          <p:nvPr/>
        </p:nvSpPr>
        <p:spPr>
          <a:xfrm>
            <a:off x="609600" y="4276725"/>
            <a:ext cx="32004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Tip güvenliği</a:t>
            </a:r>
            <a:endParaRPr lang="en-US" sz="1200" dirty="0"/>
          </a:p>
        </p:txBody>
      </p:sp>
      <p:sp>
        <p:nvSpPr>
          <p:cNvPr id="26" name="Text 9"/>
          <p:cNvSpPr/>
          <p:nvPr/>
        </p:nvSpPr>
        <p:spPr>
          <a:xfrm>
            <a:off x="4175760" y="2409825"/>
            <a:ext cx="384048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66534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TensorFlow/Keras</a:t>
            </a:r>
            <a:endParaRPr lang="en-US" sz="1500" dirty="0"/>
          </a:p>
        </p:txBody>
      </p:sp>
      <p:sp>
        <p:nvSpPr>
          <p:cNvPr id="27" name="Text 10"/>
          <p:cNvSpPr/>
          <p:nvPr/>
        </p:nvSpPr>
        <p:spPr>
          <a:xfrm>
            <a:off x="4495800" y="2790825"/>
            <a:ext cx="32004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Rolü:</a:t>
            </a:r>
            <a:endParaRPr lang="en-US" sz="1200" dirty="0"/>
          </a:p>
        </p:txBody>
      </p:sp>
      <p:sp>
        <p:nvSpPr>
          <p:cNvPr id="28" name="Text 11"/>
          <p:cNvSpPr/>
          <p:nvPr/>
        </p:nvSpPr>
        <p:spPr>
          <a:xfrm>
            <a:off x="4495800" y="3019425"/>
            <a:ext cx="32004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Derin öğrenme modeli oluşturma ve çalıştırma</a:t>
            </a:r>
            <a:endParaRPr lang="en-US" sz="1200" dirty="0"/>
          </a:p>
        </p:txBody>
      </p:sp>
      <p:sp>
        <p:nvSpPr>
          <p:cNvPr id="29" name="Text 12"/>
          <p:cNvSpPr/>
          <p:nvPr/>
        </p:nvSpPr>
        <p:spPr>
          <a:xfrm>
            <a:off x="4495800" y="3590925"/>
            <a:ext cx="32004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Seçilme Nedeni:</a:t>
            </a:r>
            <a:endParaRPr lang="en-US" sz="1200" dirty="0"/>
          </a:p>
        </p:txBody>
      </p:sp>
      <p:sp>
        <p:nvSpPr>
          <p:cNvPr id="30" name="Text 13"/>
          <p:cNvSpPr/>
          <p:nvPr/>
        </p:nvSpPr>
        <p:spPr>
          <a:xfrm>
            <a:off x="4495800" y="3819525"/>
            <a:ext cx="32004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Python dostu</a:t>
            </a:r>
            <a:endParaRPr lang="en-US" sz="1200" dirty="0"/>
          </a:p>
        </p:txBody>
      </p:sp>
      <p:sp>
        <p:nvSpPr>
          <p:cNvPr id="31" name="Text 14"/>
          <p:cNvSpPr/>
          <p:nvPr/>
        </p:nvSpPr>
        <p:spPr>
          <a:xfrm>
            <a:off x="4495800" y="4048125"/>
            <a:ext cx="384048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Model eğitimi ve deploy kolaylığı</a:t>
            </a:r>
            <a:endParaRPr lang="en-US" sz="1200" dirty="0"/>
          </a:p>
        </p:txBody>
      </p:sp>
      <p:sp>
        <p:nvSpPr>
          <p:cNvPr id="32" name="Text 15"/>
          <p:cNvSpPr/>
          <p:nvPr/>
        </p:nvSpPr>
        <p:spPr>
          <a:xfrm>
            <a:off x="4495800" y="4276725"/>
            <a:ext cx="384048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Çoklu platform desteği</a:t>
            </a:r>
            <a:endParaRPr lang="en-US" sz="1200" dirty="0"/>
          </a:p>
        </p:txBody>
      </p:sp>
      <p:sp>
        <p:nvSpPr>
          <p:cNvPr id="33" name="Text 16"/>
          <p:cNvSpPr/>
          <p:nvPr/>
        </p:nvSpPr>
        <p:spPr>
          <a:xfrm>
            <a:off x="4495800" y="4505325"/>
            <a:ext cx="384048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algn="l">
              <a:lnSpc>
                <a:spcPts val="1800"/>
              </a:lnSpc>
              <a:buSzPct val="100000"/>
            </a:pPr>
            <a:endParaRPr lang="en-US" sz="1200" dirty="0"/>
          </a:p>
        </p:txBody>
      </p:sp>
      <p:sp>
        <p:nvSpPr>
          <p:cNvPr id="34" name="Text 17"/>
          <p:cNvSpPr/>
          <p:nvPr/>
        </p:nvSpPr>
        <p:spPr>
          <a:xfrm>
            <a:off x="8061960" y="2409825"/>
            <a:ext cx="384048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854D0E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HTML5/CSS3/JavaScript</a:t>
            </a:r>
            <a:endParaRPr lang="en-US" sz="1500" dirty="0"/>
          </a:p>
        </p:txBody>
      </p:sp>
      <p:sp>
        <p:nvSpPr>
          <p:cNvPr id="35" name="Text 18"/>
          <p:cNvSpPr/>
          <p:nvPr/>
        </p:nvSpPr>
        <p:spPr>
          <a:xfrm>
            <a:off x="8382000" y="2790825"/>
            <a:ext cx="32004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Rolü:</a:t>
            </a:r>
            <a:endParaRPr lang="en-US" sz="1200" dirty="0"/>
          </a:p>
        </p:txBody>
      </p:sp>
      <p:sp>
        <p:nvSpPr>
          <p:cNvPr id="36" name="Text 19"/>
          <p:cNvSpPr/>
          <p:nvPr/>
        </p:nvSpPr>
        <p:spPr>
          <a:xfrm>
            <a:off x="8382000" y="3019425"/>
            <a:ext cx="384048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Frontend kullanıcı arayüzü</a:t>
            </a:r>
            <a:endParaRPr lang="en-US" sz="1200" dirty="0"/>
          </a:p>
        </p:txBody>
      </p:sp>
      <p:sp>
        <p:nvSpPr>
          <p:cNvPr id="37" name="Text 20"/>
          <p:cNvSpPr/>
          <p:nvPr/>
        </p:nvSpPr>
        <p:spPr>
          <a:xfrm>
            <a:off x="8382000" y="3362325"/>
            <a:ext cx="32004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Seçilme Nedeni:</a:t>
            </a:r>
            <a:endParaRPr lang="en-US" sz="1200" dirty="0"/>
          </a:p>
        </p:txBody>
      </p:sp>
      <p:sp>
        <p:nvSpPr>
          <p:cNvPr id="38" name="Text 21"/>
          <p:cNvSpPr/>
          <p:nvPr/>
        </p:nvSpPr>
        <p:spPr>
          <a:xfrm>
            <a:off x="8382000" y="3590925"/>
            <a:ext cx="32004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Web standartları</a:t>
            </a:r>
            <a:endParaRPr lang="en-US" sz="1200" dirty="0"/>
          </a:p>
        </p:txBody>
      </p:sp>
      <p:sp>
        <p:nvSpPr>
          <p:cNvPr id="39" name="Text 22"/>
          <p:cNvSpPr/>
          <p:nvPr/>
        </p:nvSpPr>
        <p:spPr>
          <a:xfrm>
            <a:off x="8382000" y="3819525"/>
            <a:ext cx="384048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Kullanıcı dostu arayüz</a:t>
            </a:r>
            <a:endParaRPr lang="en-US" sz="1200" dirty="0"/>
          </a:p>
        </p:txBody>
      </p:sp>
      <p:sp>
        <p:nvSpPr>
          <p:cNvPr id="40" name="Text 23"/>
          <p:cNvSpPr/>
          <p:nvPr/>
        </p:nvSpPr>
        <p:spPr>
          <a:xfrm>
            <a:off x="8382000" y="4048125"/>
            <a:ext cx="384048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Modern özellikler</a:t>
            </a:r>
            <a:endParaRPr lang="en-US" sz="1200" dirty="0"/>
          </a:p>
        </p:txBody>
      </p:sp>
      <p:sp>
        <p:nvSpPr>
          <p:cNvPr id="41" name="Text 24"/>
          <p:cNvSpPr/>
          <p:nvPr/>
        </p:nvSpPr>
        <p:spPr>
          <a:xfrm>
            <a:off x="8382000" y="4276725"/>
            <a:ext cx="384048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Geniş kütüphane desteği</a:t>
            </a:r>
            <a:endParaRPr lang="en-US" sz="1200" dirty="0"/>
          </a:p>
        </p:txBody>
      </p:sp>
      <p:sp>
        <p:nvSpPr>
          <p:cNvPr id="42" name="Text 25"/>
          <p:cNvSpPr/>
          <p:nvPr/>
        </p:nvSpPr>
        <p:spPr>
          <a:xfrm>
            <a:off x="533400" y="5410200"/>
            <a:ext cx="111252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Ek Teknolojiler:</a:t>
            </a:r>
            <a:endParaRPr lang="en-US" sz="1350" dirty="0"/>
          </a:p>
        </p:txBody>
      </p:sp>
      <p:sp>
        <p:nvSpPr>
          <p:cNvPr id="43" name="Text 26"/>
          <p:cNvSpPr/>
          <p:nvPr/>
        </p:nvSpPr>
        <p:spPr>
          <a:xfrm>
            <a:off x="762000" y="5753100"/>
            <a:ext cx="1252478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Python 3.10+</a:t>
            </a:r>
            <a:endParaRPr lang="en-US" sz="1200" dirty="0"/>
          </a:p>
        </p:txBody>
      </p:sp>
      <p:sp>
        <p:nvSpPr>
          <p:cNvPr id="44" name="Text 27"/>
          <p:cNvSpPr/>
          <p:nvPr/>
        </p:nvSpPr>
        <p:spPr>
          <a:xfrm>
            <a:off x="2186732" y="5753100"/>
            <a:ext cx="1727002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Responsive Design</a:t>
            </a:r>
            <a:endParaRPr lang="en-US" sz="1200" dirty="0"/>
          </a:p>
        </p:txBody>
      </p:sp>
      <p:sp>
        <p:nvSpPr>
          <p:cNvPr id="45" name="Text 28"/>
          <p:cNvSpPr/>
          <p:nvPr/>
        </p:nvSpPr>
        <p:spPr>
          <a:xfrm>
            <a:off x="4006900" y="5753100"/>
            <a:ext cx="104906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RESTful API</a:t>
            </a:r>
            <a:endParaRPr lang="en-US" sz="1200" dirty="0"/>
          </a:p>
        </p:txBody>
      </p:sp>
      <p:sp>
        <p:nvSpPr>
          <p:cNvPr id="46" name="Text 29"/>
          <p:cNvSpPr/>
          <p:nvPr/>
        </p:nvSpPr>
        <p:spPr>
          <a:xfrm>
            <a:off x="381000" y="6286500"/>
            <a:ext cx="2889468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Smart Garbage Segregation System</a:t>
            </a:r>
            <a:endParaRPr lang="en-US" sz="1050" dirty="0"/>
          </a:p>
        </p:txBody>
      </p:sp>
      <p:sp>
        <p:nvSpPr>
          <p:cNvPr id="47" name="Text 30"/>
          <p:cNvSpPr/>
          <p:nvPr/>
        </p:nvSpPr>
        <p:spPr>
          <a:xfrm>
            <a:off x="11426726" y="6286500"/>
            <a:ext cx="461129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6 / 18</a:t>
            </a:r>
            <a:endParaRPr lang="en-US" sz="10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1028700"/>
            <a:ext cx="1219200" cy="381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0116" y="1295400"/>
            <a:ext cx="1219200" cy="5715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23258" y="1295400"/>
            <a:ext cx="1219200" cy="5715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86400" y="1295400"/>
            <a:ext cx="1219200" cy="5715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49542" y="1295400"/>
            <a:ext cx="1219200" cy="5715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12684" y="1295400"/>
            <a:ext cx="1219200" cy="5715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1000" y="2095500"/>
            <a:ext cx="5600700" cy="25146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1500" y="2324100"/>
            <a:ext cx="190500" cy="1905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10300" y="2095500"/>
            <a:ext cx="5600700" cy="25146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00800" y="2324100"/>
            <a:ext cx="238125" cy="190500"/>
          </a:xfrm>
          <a:prstGeom prst="rect">
            <a:avLst/>
          </a:prstGeom>
        </p:spPr>
      </p:pic>
      <p:sp>
        <p:nvSpPr>
          <p:cNvPr id="15" name="Text 0"/>
          <p:cNvSpPr/>
          <p:nvPr/>
        </p:nvSpPr>
        <p:spPr>
          <a:xfrm>
            <a:off x="381000" y="381000"/>
            <a:ext cx="11430000" cy="571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4500"/>
              </a:lnSpc>
              <a:buNone/>
            </a:pPr>
            <a:r>
              <a:rPr lang="en-US" sz="3000" b="1" dirty="0">
                <a:solidFill>
                  <a:srgbClr val="2C5E2E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Derin Öğrenme Modeli</a:t>
            </a:r>
            <a:endParaRPr lang="en-US" sz="3000" dirty="0"/>
          </a:p>
        </p:txBody>
      </p:sp>
      <p:sp>
        <p:nvSpPr>
          <p:cNvPr id="16" name="Text 1"/>
          <p:cNvSpPr/>
          <p:nvPr/>
        </p:nvSpPr>
        <p:spPr>
          <a:xfrm>
            <a:off x="2360116" y="1295400"/>
            <a:ext cx="1219200" cy="571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Giriş Görüntüsü</a:t>
            </a:r>
            <a:endParaRPr lang="en-US" sz="1200" dirty="0"/>
          </a:p>
        </p:txBody>
      </p:sp>
      <p:sp>
        <p:nvSpPr>
          <p:cNvPr id="17" name="Text 2"/>
          <p:cNvSpPr/>
          <p:nvPr/>
        </p:nvSpPr>
        <p:spPr>
          <a:xfrm>
            <a:off x="3655516" y="1409700"/>
            <a:ext cx="229850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800" dirty="0">
                <a:solidFill>
                  <a:srgbClr val="4CAF5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→</a:t>
            </a:r>
            <a:endParaRPr lang="en-US" sz="1800" dirty="0"/>
          </a:p>
        </p:txBody>
      </p:sp>
      <p:sp>
        <p:nvSpPr>
          <p:cNvPr id="18" name="Text 3"/>
          <p:cNvSpPr/>
          <p:nvPr/>
        </p:nvSpPr>
        <p:spPr>
          <a:xfrm>
            <a:off x="3801338" y="1295400"/>
            <a:ext cx="1463040" cy="571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Evrişim</a:t>
            </a:r>
            <a:endParaRPr lang="en-US" sz="1200" dirty="0"/>
          </a:p>
        </p:txBody>
      </p:sp>
      <p:sp>
        <p:nvSpPr>
          <p:cNvPr id="19" name="Text 4"/>
          <p:cNvSpPr/>
          <p:nvPr/>
        </p:nvSpPr>
        <p:spPr>
          <a:xfrm>
            <a:off x="5218658" y="1409700"/>
            <a:ext cx="229850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800" dirty="0">
                <a:solidFill>
                  <a:srgbClr val="4CAF5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→</a:t>
            </a:r>
            <a:endParaRPr lang="en-US" sz="1800" dirty="0"/>
          </a:p>
        </p:txBody>
      </p:sp>
      <p:sp>
        <p:nvSpPr>
          <p:cNvPr id="20" name="Text 5"/>
          <p:cNvSpPr/>
          <p:nvPr/>
        </p:nvSpPr>
        <p:spPr>
          <a:xfrm>
            <a:off x="5364480" y="1295400"/>
            <a:ext cx="1463040" cy="571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Havuzlama</a:t>
            </a:r>
            <a:endParaRPr lang="en-US" sz="1200" dirty="0"/>
          </a:p>
        </p:txBody>
      </p:sp>
      <p:sp>
        <p:nvSpPr>
          <p:cNvPr id="21" name="Text 6"/>
          <p:cNvSpPr/>
          <p:nvPr/>
        </p:nvSpPr>
        <p:spPr>
          <a:xfrm>
            <a:off x="6781800" y="1409700"/>
            <a:ext cx="229850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800" dirty="0">
                <a:solidFill>
                  <a:srgbClr val="4CAF5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→</a:t>
            </a:r>
            <a:endParaRPr lang="en-US" sz="1800" dirty="0"/>
          </a:p>
        </p:txBody>
      </p:sp>
      <p:sp>
        <p:nvSpPr>
          <p:cNvPr id="22" name="Text 7"/>
          <p:cNvSpPr/>
          <p:nvPr/>
        </p:nvSpPr>
        <p:spPr>
          <a:xfrm>
            <a:off x="7049542" y="1295400"/>
            <a:ext cx="1219200" cy="571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Tam Bağlantılı</a:t>
            </a:r>
            <a:endParaRPr lang="en-US" sz="1200" dirty="0"/>
          </a:p>
        </p:txBody>
      </p:sp>
      <p:sp>
        <p:nvSpPr>
          <p:cNvPr id="23" name="Text 8"/>
          <p:cNvSpPr/>
          <p:nvPr/>
        </p:nvSpPr>
        <p:spPr>
          <a:xfrm>
            <a:off x="8344942" y="1409700"/>
            <a:ext cx="229850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800" dirty="0">
                <a:solidFill>
                  <a:srgbClr val="4CAF5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→</a:t>
            </a:r>
            <a:endParaRPr lang="en-US" sz="1800" dirty="0"/>
          </a:p>
        </p:txBody>
      </p:sp>
      <p:sp>
        <p:nvSpPr>
          <p:cNvPr id="24" name="Text 9"/>
          <p:cNvSpPr/>
          <p:nvPr/>
        </p:nvSpPr>
        <p:spPr>
          <a:xfrm>
            <a:off x="8612684" y="1295400"/>
            <a:ext cx="1219200" cy="571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Çıkış</a:t>
            </a:r>
            <a:endParaRPr lang="en-US" sz="1200" dirty="0"/>
          </a:p>
        </p:txBody>
      </p:sp>
      <p:sp>
        <p:nvSpPr>
          <p:cNvPr id="25" name="Text 10"/>
          <p:cNvSpPr/>
          <p:nvPr/>
        </p:nvSpPr>
        <p:spPr>
          <a:xfrm>
            <a:off x="838200" y="2286000"/>
            <a:ext cx="52197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66534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CNN Model Mimarisi</a:t>
            </a:r>
            <a:endParaRPr lang="en-US" sz="1500" dirty="0"/>
          </a:p>
        </p:txBody>
      </p:sp>
      <p:sp>
        <p:nvSpPr>
          <p:cNvPr id="26" name="Text 11"/>
          <p:cNvSpPr/>
          <p:nvPr/>
        </p:nvSpPr>
        <p:spPr>
          <a:xfrm>
            <a:off x="609600" y="2667000"/>
            <a:ext cx="5181600" cy="685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Evrişim Katmanı: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Görüntüdeki kenar, köşe gibi temel özellikleri çıkarmak için filtreler (çekirdekler) kullanır. Örüntüleri basitten karmaşığa doğru analiz eder.</a:t>
            </a:r>
            <a:endParaRPr lang="en-US" sz="1200" dirty="0"/>
          </a:p>
        </p:txBody>
      </p:sp>
      <p:sp>
        <p:nvSpPr>
          <p:cNvPr id="27" name="Text 12"/>
          <p:cNvSpPr/>
          <p:nvPr/>
        </p:nvSpPr>
        <p:spPr>
          <a:xfrm>
            <a:off x="609600" y="3429000"/>
            <a:ext cx="51816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Havuzlama Katmanı: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Evrişim katmanından elde edilen özellik haritalarının boyutunu azaltır. Hesaplama karmaşıklığını düşürür.</a:t>
            </a:r>
            <a:endParaRPr lang="en-US" sz="1200" dirty="0"/>
          </a:p>
        </p:txBody>
      </p:sp>
      <p:sp>
        <p:nvSpPr>
          <p:cNvPr id="28" name="Text 13"/>
          <p:cNvSpPr/>
          <p:nvPr/>
        </p:nvSpPr>
        <p:spPr>
          <a:xfrm>
            <a:off x="609600" y="3962400"/>
            <a:ext cx="51816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Tam Bağlantılı Katman: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Havuzlama katmanlarından gelen öznitelikleri kullanarak sınıflandırma yapar.</a:t>
            </a:r>
            <a:endParaRPr lang="en-US" sz="1200" dirty="0"/>
          </a:p>
        </p:txBody>
      </p:sp>
      <p:sp>
        <p:nvSpPr>
          <p:cNvPr id="29" name="Text 14"/>
          <p:cNvSpPr/>
          <p:nvPr/>
        </p:nvSpPr>
        <p:spPr>
          <a:xfrm>
            <a:off x="6715125" y="2286000"/>
            <a:ext cx="52197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E40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Teknik Detaylar</a:t>
            </a:r>
            <a:endParaRPr lang="en-US" sz="1500" dirty="0"/>
          </a:p>
        </p:txBody>
      </p:sp>
      <p:sp>
        <p:nvSpPr>
          <p:cNvPr id="30" name="Text 15"/>
          <p:cNvSpPr/>
          <p:nvPr/>
        </p:nvSpPr>
        <p:spPr>
          <a:xfrm>
            <a:off x="6438900" y="2667000"/>
            <a:ext cx="621792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Giriş Boyutu: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300×300×3 (RGB görüntüler)</a:t>
            </a:r>
            <a:endParaRPr lang="en-US" sz="1200" dirty="0"/>
          </a:p>
        </p:txBody>
      </p:sp>
      <p:sp>
        <p:nvSpPr>
          <p:cNvPr id="31" name="Text 16"/>
          <p:cNvSpPr/>
          <p:nvPr/>
        </p:nvSpPr>
        <p:spPr>
          <a:xfrm>
            <a:off x="6438900" y="2971800"/>
            <a:ext cx="51816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Çıkış: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6 sınıf sınıflandırması (Karton, Cam, Metal, Kağıt, Plastik, Genel Çöp)</a:t>
            </a:r>
            <a:endParaRPr lang="en-US" sz="1200" dirty="0"/>
          </a:p>
        </p:txBody>
      </p:sp>
      <p:sp>
        <p:nvSpPr>
          <p:cNvPr id="32" name="Text 17"/>
          <p:cNvSpPr/>
          <p:nvPr/>
        </p:nvSpPr>
        <p:spPr>
          <a:xfrm>
            <a:off x="6438900" y="3505200"/>
            <a:ext cx="621792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algn="l">
              <a:lnSpc>
                <a:spcPts val="1800"/>
              </a:lnSpc>
              <a:buSzPct val="100000"/>
            </a:pPr>
            <a:endParaRPr lang="en-US" sz="1200" dirty="0"/>
          </a:p>
        </p:txBody>
      </p:sp>
      <p:sp>
        <p:nvSpPr>
          <p:cNvPr id="33" name="Text 18"/>
          <p:cNvSpPr/>
          <p:nvPr/>
        </p:nvSpPr>
        <p:spPr>
          <a:xfrm>
            <a:off x="6438900" y="3317810"/>
            <a:ext cx="621792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Kullanılan Teknoloji: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TensorFlow/Keras</a:t>
            </a:r>
            <a:endParaRPr lang="en-US" sz="1200" dirty="0"/>
          </a:p>
        </p:txBody>
      </p:sp>
      <p:sp>
        <p:nvSpPr>
          <p:cNvPr id="34" name="Text 19"/>
          <p:cNvSpPr/>
          <p:nvPr/>
        </p:nvSpPr>
        <p:spPr>
          <a:xfrm>
            <a:off x="838200" y="4991100"/>
            <a:ext cx="108204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endParaRPr lang="en-US" sz="1200" dirty="0"/>
          </a:p>
        </p:txBody>
      </p:sp>
      <p:sp>
        <p:nvSpPr>
          <p:cNvPr id="35" name="Text 20"/>
          <p:cNvSpPr/>
          <p:nvPr/>
        </p:nvSpPr>
        <p:spPr>
          <a:xfrm>
            <a:off x="381000" y="6286500"/>
            <a:ext cx="2889468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Smart Garbage Segregation System</a:t>
            </a:r>
            <a:endParaRPr lang="en-US" sz="1050" dirty="0"/>
          </a:p>
        </p:txBody>
      </p:sp>
      <p:sp>
        <p:nvSpPr>
          <p:cNvPr id="36" name="Text 21"/>
          <p:cNvSpPr/>
          <p:nvPr/>
        </p:nvSpPr>
        <p:spPr>
          <a:xfrm>
            <a:off x="11426726" y="6286500"/>
            <a:ext cx="461129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7 / 18</a:t>
            </a:r>
            <a:endParaRPr lang="en-US" sz="10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1028700"/>
            <a:ext cx="1219200" cy="381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1981200"/>
            <a:ext cx="3708350" cy="11811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400" y="2133600"/>
            <a:ext cx="476250" cy="47625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1513" y="2219325"/>
            <a:ext cx="200025" cy="3048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41750" y="1981200"/>
            <a:ext cx="3708350" cy="11811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94150" y="2133600"/>
            <a:ext cx="476250" cy="47625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17975" y="2219325"/>
            <a:ext cx="228600" cy="3048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102501" y="1981200"/>
            <a:ext cx="3708499" cy="11811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254901" y="2133600"/>
            <a:ext cx="476250" cy="47625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378726" y="2219325"/>
            <a:ext cx="228600" cy="3048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81000" y="3314700"/>
            <a:ext cx="3708350" cy="9906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33400" y="3467100"/>
            <a:ext cx="476250" cy="47625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57225" y="3552825"/>
            <a:ext cx="228600" cy="3048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241750" y="3314700"/>
            <a:ext cx="3708350" cy="9906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394150" y="3467100"/>
            <a:ext cx="476250" cy="47625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532263" y="3552825"/>
            <a:ext cx="200025" cy="3048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102501" y="3314700"/>
            <a:ext cx="3708499" cy="9906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254901" y="3467100"/>
            <a:ext cx="476250" cy="47625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8393013" y="3552825"/>
            <a:ext cx="200025" cy="30480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462463" y="4533900"/>
            <a:ext cx="3267075" cy="914400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462463" y="5219700"/>
            <a:ext cx="3267075" cy="228600"/>
          </a:xfrm>
          <a:prstGeom prst="rect">
            <a:avLst/>
          </a:prstGeom>
        </p:spPr>
      </p:pic>
      <p:sp>
        <p:nvSpPr>
          <p:cNvPr id="24" name="Text 0"/>
          <p:cNvSpPr/>
          <p:nvPr/>
        </p:nvSpPr>
        <p:spPr>
          <a:xfrm>
            <a:off x="381000" y="381000"/>
            <a:ext cx="11430000" cy="571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4500"/>
              </a:lnSpc>
              <a:buNone/>
            </a:pPr>
            <a:r>
              <a:rPr lang="en-US" sz="3000" b="1" dirty="0">
                <a:solidFill>
                  <a:srgbClr val="2C5E2E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Veri ve Sınıflandırma</a:t>
            </a:r>
            <a:endParaRPr lang="en-US" sz="3000" dirty="0"/>
          </a:p>
        </p:txBody>
      </p:sp>
      <p:sp>
        <p:nvSpPr>
          <p:cNvPr id="25" name="Text 1"/>
          <p:cNvSpPr/>
          <p:nvPr/>
        </p:nvSpPr>
        <p:spPr>
          <a:xfrm>
            <a:off x="381000" y="1295400"/>
            <a:ext cx="114300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Projemizde, derin öğrenme modelimiz tarafından sınıflandırılan altı farklı atık türü bulunmaktadır. Bu sınıflar, atık ayrıştırma sürecinin temelini oluşturmaktadır.</a:t>
            </a:r>
            <a:endParaRPr lang="en-US" sz="1200" dirty="0"/>
          </a:p>
        </p:txBody>
      </p:sp>
      <p:sp>
        <p:nvSpPr>
          <p:cNvPr id="26" name="Text 2"/>
          <p:cNvSpPr/>
          <p:nvPr/>
        </p:nvSpPr>
        <p:spPr>
          <a:xfrm>
            <a:off x="1123950" y="2133600"/>
            <a:ext cx="33756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854D0E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Cardboard (Karton)</a:t>
            </a:r>
            <a:endParaRPr lang="en-US" sz="1350" dirty="0"/>
          </a:p>
        </p:txBody>
      </p:sp>
      <p:sp>
        <p:nvSpPr>
          <p:cNvPr id="27" name="Text 3"/>
          <p:cNvSpPr/>
          <p:nvPr/>
        </p:nvSpPr>
        <p:spPr>
          <a:xfrm>
            <a:off x="1123950" y="2438400"/>
            <a:ext cx="2813000" cy="571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Genellikle ambalaj malzemesi olarak kullanılan, geri dönüştürülebilir kağıt bazlı ürünler.</a:t>
            </a:r>
            <a:endParaRPr lang="en-US" sz="1050" dirty="0"/>
          </a:p>
        </p:txBody>
      </p:sp>
      <p:sp>
        <p:nvSpPr>
          <p:cNvPr id="28" name="Text 4"/>
          <p:cNvSpPr/>
          <p:nvPr/>
        </p:nvSpPr>
        <p:spPr>
          <a:xfrm>
            <a:off x="4984700" y="2133600"/>
            <a:ext cx="28130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1E40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Glass (Cam)</a:t>
            </a:r>
            <a:endParaRPr lang="en-US" sz="1350" dirty="0"/>
          </a:p>
        </p:txBody>
      </p:sp>
      <p:sp>
        <p:nvSpPr>
          <p:cNvPr id="29" name="Text 5"/>
          <p:cNvSpPr/>
          <p:nvPr/>
        </p:nvSpPr>
        <p:spPr>
          <a:xfrm>
            <a:off x="4984700" y="2438400"/>
            <a:ext cx="28130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Şişe, kavanoz gibi camdan yapılmış, geri dönüştürülebilir atıklar.</a:t>
            </a:r>
            <a:endParaRPr lang="en-US" sz="1050" dirty="0"/>
          </a:p>
        </p:txBody>
      </p:sp>
      <p:sp>
        <p:nvSpPr>
          <p:cNvPr id="30" name="Text 6"/>
          <p:cNvSpPr/>
          <p:nvPr/>
        </p:nvSpPr>
        <p:spPr>
          <a:xfrm>
            <a:off x="8845451" y="2133600"/>
            <a:ext cx="2813149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Metal</a:t>
            </a:r>
            <a:endParaRPr lang="en-US" sz="1350" dirty="0"/>
          </a:p>
        </p:txBody>
      </p:sp>
      <p:sp>
        <p:nvSpPr>
          <p:cNvPr id="31" name="Text 7"/>
          <p:cNvSpPr/>
          <p:nvPr/>
        </p:nvSpPr>
        <p:spPr>
          <a:xfrm>
            <a:off x="8845451" y="2438400"/>
            <a:ext cx="2813149" cy="571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Konserve kutuları, alüminyum folyo gibi metalden yapılmış, geri dönüştürülebilir atıklar.</a:t>
            </a:r>
            <a:endParaRPr lang="en-US" sz="1050" dirty="0"/>
          </a:p>
        </p:txBody>
      </p:sp>
      <p:sp>
        <p:nvSpPr>
          <p:cNvPr id="32" name="Text 8"/>
          <p:cNvSpPr/>
          <p:nvPr/>
        </p:nvSpPr>
        <p:spPr>
          <a:xfrm>
            <a:off x="1123950" y="3467100"/>
            <a:ext cx="28130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166534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Paper (Kağıt)</a:t>
            </a:r>
            <a:endParaRPr lang="en-US" sz="1350" dirty="0"/>
          </a:p>
        </p:txBody>
      </p:sp>
      <p:sp>
        <p:nvSpPr>
          <p:cNvPr id="33" name="Text 9"/>
          <p:cNvSpPr/>
          <p:nvPr/>
        </p:nvSpPr>
        <p:spPr>
          <a:xfrm>
            <a:off x="1123950" y="3771900"/>
            <a:ext cx="28130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Gazete, dergi, defter gibi kağıt bazlı, geri dönüştürülebilir atıklar.</a:t>
            </a:r>
            <a:endParaRPr lang="en-US" sz="1050" dirty="0"/>
          </a:p>
        </p:txBody>
      </p:sp>
      <p:sp>
        <p:nvSpPr>
          <p:cNvPr id="34" name="Text 10"/>
          <p:cNvSpPr/>
          <p:nvPr/>
        </p:nvSpPr>
        <p:spPr>
          <a:xfrm>
            <a:off x="4984700" y="3467100"/>
            <a:ext cx="33756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6B21A8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Plastic (Plastik)</a:t>
            </a:r>
            <a:endParaRPr lang="en-US" sz="1350" dirty="0"/>
          </a:p>
        </p:txBody>
      </p:sp>
      <p:sp>
        <p:nvSpPr>
          <p:cNvPr id="35" name="Text 11"/>
          <p:cNvSpPr/>
          <p:nvPr/>
        </p:nvSpPr>
        <p:spPr>
          <a:xfrm>
            <a:off x="4984700" y="3771900"/>
            <a:ext cx="28130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Su şişeleri, plastik kaplar gibi plastikten yapılmış, geri dönüştürülebilir atıklar.</a:t>
            </a:r>
            <a:endParaRPr lang="en-US" sz="1050" dirty="0"/>
          </a:p>
        </p:txBody>
      </p:sp>
      <p:sp>
        <p:nvSpPr>
          <p:cNvPr id="36" name="Text 12"/>
          <p:cNvSpPr/>
          <p:nvPr/>
        </p:nvSpPr>
        <p:spPr>
          <a:xfrm>
            <a:off x="8845451" y="3467100"/>
            <a:ext cx="3375779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991B1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Trash (Genel Çöp)</a:t>
            </a:r>
            <a:endParaRPr lang="en-US" sz="1350" dirty="0"/>
          </a:p>
        </p:txBody>
      </p:sp>
      <p:sp>
        <p:nvSpPr>
          <p:cNvPr id="37" name="Text 13"/>
          <p:cNvSpPr/>
          <p:nvPr/>
        </p:nvSpPr>
        <p:spPr>
          <a:xfrm>
            <a:off x="8845451" y="3771900"/>
            <a:ext cx="2813149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Yukarıdaki kategorilere girmeyen, geri dönüştürülemeyen veya organik atıklar.</a:t>
            </a:r>
            <a:endParaRPr lang="en-US" sz="1050" dirty="0"/>
          </a:p>
        </p:txBody>
      </p:sp>
      <p:sp>
        <p:nvSpPr>
          <p:cNvPr id="38" name="Text 14"/>
          <p:cNvSpPr/>
          <p:nvPr/>
        </p:nvSpPr>
        <p:spPr>
          <a:xfrm>
            <a:off x="4135755" y="5219700"/>
            <a:ext cx="392049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90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Farklı atık kategorilerine ait geri dönüşüm kutuları</a:t>
            </a:r>
            <a:endParaRPr lang="en-US" sz="900" dirty="0"/>
          </a:p>
        </p:txBody>
      </p:sp>
      <p:sp>
        <p:nvSpPr>
          <p:cNvPr id="39" name="Text 15"/>
          <p:cNvSpPr/>
          <p:nvPr/>
        </p:nvSpPr>
        <p:spPr>
          <a:xfrm>
            <a:off x="381000" y="6286500"/>
            <a:ext cx="2889468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Smart Garbage Segregation System</a:t>
            </a:r>
            <a:endParaRPr lang="en-US" sz="1050" dirty="0"/>
          </a:p>
        </p:txBody>
      </p:sp>
      <p:sp>
        <p:nvSpPr>
          <p:cNvPr id="40" name="Text 16"/>
          <p:cNvSpPr/>
          <p:nvPr/>
        </p:nvSpPr>
        <p:spPr>
          <a:xfrm>
            <a:off x="11426726" y="6286500"/>
            <a:ext cx="461129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8 / 18</a:t>
            </a:r>
            <a:endParaRPr lang="en-US" sz="10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7086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1028700"/>
            <a:ext cx="1219200" cy="381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1219200"/>
            <a:ext cx="5486400" cy="25908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400" y="1409700"/>
            <a:ext cx="171450" cy="1905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3400" y="2514600"/>
            <a:ext cx="133350" cy="1524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8200" y="2743200"/>
            <a:ext cx="1025277" cy="3048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39677" y="2743200"/>
            <a:ext cx="641300" cy="3048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657177" y="2743200"/>
            <a:ext cx="649337" cy="3048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382714" y="2743200"/>
            <a:ext cx="660202" cy="3048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119116" y="2743200"/>
            <a:ext cx="721519" cy="3048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33400" y="3200400"/>
            <a:ext cx="152400" cy="1524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33400" y="3467100"/>
            <a:ext cx="152400" cy="1524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81000" y="3924300"/>
            <a:ext cx="5486400" cy="24765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33400" y="4114800"/>
            <a:ext cx="238125" cy="1905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881039" y="5181600"/>
            <a:ext cx="533400" cy="5334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052489" y="5314950"/>
            <a:ext cx="190500" cy="2667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471839" y="5181600"/>
            <a:ext cx="533400" cy="5334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652814" y="5314950"/>
            <a:ext cx="171450" cy="2667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324600" y="1219200"/>
            <a:ext cx="5486400" cy="518160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8298359" y="2133600"/>
            <a:ext cx="219075" cy="19050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8229600" y="2476500"/>
            <a:ext cx="1676400" cy="381000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8359229" y="2581275"/>
            <a:ext cx="152400" cy="152400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9048750" y="3238500"/>
            <a:ext cx="38100" cy="304800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7934325" y="2390775"/>
            <a:ext cx="2286000" cy="609600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8374410" y="2581275"/>
            <a:ext cx="152400" cy="152400"/>
          </a:xfrm>
          <a:prstGeom prst="rect">
            <a:avLst/>
          </a:prstGeom>
        </p:spPr>
      </p:pic>
      <p:pic>
        <p:nvPicPr>
          <p:cNvPr id="27" name="Image 25" descr="preencoded.png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9048750" y="2476500"/>
            <a:ext cx="38100" cy="304800"/>
          </a:xfrm>
          <a:prstGeom prst="rect">
            <a:avLst/>
          </a:prstGeom>
        </p:spPr>
      </p:pic>
      <p:pic>
        <p:nvPicPr>
          <p:cNvPr id="28" name="Image 26" descr="preencoded.png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7924800" y="4343400"/>
            <a:ext cx="2286000" cy="381000"/>
          </a:xfrm>
          <a:prstGeom prst="rect">
            <a:avLst/>
          </a:prstGeom>
        </p:spPr>
      </p:pic>
      <p:pic>
        <p:nvPicPr>
          <p:cNvPr id="29" name="Image 27" descr="preencoded.png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8167836" y="4867275"/>
            <a:ext cx="152400" cy="152400"/>
          </a:xfrm>
          <a:prstGeom prst="rect">
            <a:avLst/>
          </a:prstGeom>
        </p:spPr>
      </p:pic>
      <p:pic>
        <p:nvPicPr>
          <p:cNvPr id="30" name="Image 28" descr="preencoded.png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6934200" y="5524500"/>
            <a:ext cx="1676400" cy="533400"/>
          </a:xfrm>
          <a:prstGeom prst="rect">
            <a:avLst/>
          </a:prstGeom>
        </p:spPr>
      </p:pic>
      <p:pic>
        <p:nvPicPr>
          <p:cNvPr id="31" name="Image 29" descr="preencoded.png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7581900" y="6134100"/>
            <a:ext cx="381000" cy="381000"/>
          </a:xfrm>
          <a:prstGeom prst="rect">
            <a:avLst/>
          </a:prstGeom>
        </p:spPr>
      </p:pic>
      <p:pic>
        <p:nvPicPr>
          <p:cNvPr id="32" name="Image 30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05725" y="6248400"/>
            <a:ext cx="133350" cy="152400"/>
          </a:xfrm>
          <a:prstGeom prst="rect">
            <a:avLst/>
          </a:prstGeom>
        </p:spPr>
      </p:pic>
      <p:pic>
        <p:nvPicPr>
          <p:cNvPr id="33" name="Image 31" descr="preencoded.png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9753600" y="5524500"/>
            <a:ext cx="1219200" cy="304800"/>
          </a:xfrm>
          <a:prstGeom prst="rect">
            <a:avLst/>
          </a:prstGeom>
        </p:spPr>
      </p:pic>
      <p:pic>
        <p:nvPicPr>
          <p:cNvPr id="34" name="Image 32" descr="preencoded.png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10172700" y="5905500"/>
            <a:ext cx="381000" cy="381000"/>
          </a:xfrm>
          <a:prstGeom prst="rect">
            <a:avLst/>
          </a:prstGeom>
        </p:spPr>
      </p:pic>
      <p:pic>
        <p:nvPicPr>
          <p:cNvPr id="35" name="Image 33" descr="preencoded.png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10296525" y="6019800"/>
            <a:ext cx="133350" cy="152400"/>
          </a:xfrm>
          <a:prstGeom prst="rect">
            <a:avLst/>
          </a:prstGeom>
        </p:spPr>
      </p:pic>
      <p:pic>
        <p:nvPicPr>
          <p:cNvPr id="36" name="Image 34" descr="preencoded.png"/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6934200" y="4914900"/>
            <a:ext cx="1676400" cy="609600"/>
          </a:xfrm>
          <a:prstGeom prst="rect">
            <a:avLst/>
          </a:prstGeom>
        </p:spPr>
      </p:pic>
      <p:pic>
        <p:nvPicPr>
          <p:cNvPr id="37" name="Image 35" descr="preencoded.png"/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7105948" y="5019675"/>
            <a:ext cx="152400" cy="152400"/>
          </a:xfrm>
          <a:prstGeom prst="rect">
            <a:avLst/>
          </a:prstGeom>
        </p:spPr>
      </p:pic>
      <p:pic>
        <p:nvPicPr>
          <p:cNvPr id="38" name="Image 36" descr="preencoded.png"/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9677400" y="4914900"/>
            <a:ext cx="1371600" cy="609600"/>
          </a:xfrm>
          <a:prstGeom prst="rect">
            <a:avLst/>
          </a:prstGeom>
        </p:spPr>
      </p:pic>
      <p:pic>
        <p:nvPicPr>
          <p:cNvPr id="39" name="Image 37" descr="preencoded.png"/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9888885" y="5019675"/>
            <a:ext cx="133350" cy="152400"/>
          </a:xfrm>
          <a:prstGeom prst="rect">
            <a:avLst/>
          </a:prstGeom>
        </p:spPr>
      </p:pic>
      <p:pic>
        <p:nvPicPr>
          <p:cNvPr id="40" name="Image 38" descr="preencoded.png"/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7505626" y="4000500"/>
            <a:ext cx="533400" cy="533400"/>
          </a:xfrm>
          <a:prstGeom prst="rect">
            <a:avLst/>
          </a:prstGeom>
        </p:spPr>
      </p:pic>
      <p:pic>
        <p:nvPicPr>
          <p:cNvPr id="41" name="Image 39" descr="preencoded.png"/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10096426" y="4000500"/>
            <a:ext cx="533400" cy="533400"/>
          </a:xfrm>
          <a:prstGeom prst="rect">
            <a:avLst/>
          </a:prstGeom>
        </p:spPr>
      </p:pic>
      <p:sp>
        <p:nvSpPr>
          <p:cNvPr id="42" name="Text 0"/>
          <p:cNvSpPr/>
          <p:nvPr/>
        </p:nvSpPr>
        <p:spPr>
          <a:xfrm>
            <a:off x="381000" y="381000"/>
            <a:ext cx="11430000" cy="571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4500"/>
              </a:lnSpc>
              <a:buNone/>
            </a:pPr>
            <a:r>
              <a:rPr lang="en-US" sz="3000" b="1" dirty="0">
                <a:solidFill>
                  <a:srgbClr val="2C5E2E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Karar Mekanizması</a:t>
            </a:r>
            <a:endParaRPr lang="en-US" sz="3000" dirty="0"/>
          </a:p>
        </p:txBody>
      </p:sp>
      <p:sp>
        <p:nvSpPr>
          <p:cNvPr id="43" name="Text 1"/>
          <p:cNvSpPr/>
          <p:nvPr/>
        </p:nvSpPr>
        <p:spPr>
          <a:xfrm>
            <a:off x="781050" y="1371600"/>
            <a:ext cx="51816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66534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Sınıflandırma Mantığı</a:t>
            </a:r>
            <a:endParaRPr lang="en-US" sz="1500" dirty="0"/>
          </a:p>
        </p:txBody>
      </p:sp>
      <p:sp>
        <p:nvSpPr>
          <p:cNvPr id="44" name="Text 2"/>
          <p:cNvSpPr/>
          <p:nvPr/>
        </p:nvSpPr>
        <p:spPr>
          <a:xfrm>
            <a:off x="533400" y="1714500"/>
            <a:ext cx="5181600" cy="685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Modelin atık görüntüsünü sınıflandırdıktan sonra, tahmin edilen sınıfın "Geri Dönüştürülebilir" veya "Diğer" kategorisine ait olduğuna karar verilir.</a:t>
            </a:r>
            <a:endParaRPr lang="en-US" sz="1200" dirty="0"/>
          </a:p>
        </p:txBody>
      </p:sp>
      <p:sp>
        <p:nvSpPr>
          <p:cNvPr id="45" name="Text 3"/>
          <p:cNvSpPr/>
          <p:nvPr/>
        </p:nvSpPr>
        <p:spPr>
          <a:xfrm>
            <a:off x="742950" y="2476500"/>
            <a:ext cx="1785402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Tahmin Edilen Sınıf:</a:t>
            </a:r>
            <a:endParaRPr lang="en-US" sz="1200" dirty="0"/>
          </a:p>
        </p:txBody>
      </p:sp>
      <p:sp>
        <p:nvSpPr>
          <p:cNvPr id="46" name="Text 4"/>
          <p:cNvSpPr/>
          <p:nvPr/>
        </p:nvSpPr>
        <p:spPr>
          <a:xfrm>
            <a:off x="952500" y="2743200"/>
            <a:ext cx="1230332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166534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Cardboard</a:t>
            </a:r>
            <a:endParaRPr lang="en-US" sz="1200" dirty="0"/>
          </a:p>
        </p:txBody>
      </p:sp>
      <p:sp>
        <p:nvSpPr>
          <p:cNvPr id="47" name="Text 5"/>
          <p:cNvSpPr/>
          <p:nvPr/>
        </p:nvSpPr>
        <p:spPr>
          <a:xfrm>
            <a:off x="2053977" y="2743200"/>
            <a:ext cx="76956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166534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Glass</a:t>
            </a:r>
            <a:endParaRPr lang="en-US" sz="1200" dirty="0"/>
          </a:p>
        </p:txBody>
      </p:sp>
      <p:sp>
        <p:nvSpPr>
          <p:cNvPr id="48" name="Text 6"/>
          <p:cNvSpPr/>
          <p:nvPr/>
        </p:nvSpPr>
        <p:spPr>
          <a:xfrm>
            <a:off x="2771477" y="2743200"/>
            <a:ext cx="779205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166534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Metal</a:t>
            </a:r>
            <a:endParaRPr lang="en-US" sz="1200" dirty="0"/>
          </a:p>
        </p:txBody>
      </p:sp>
      <p:sp>
        <p:nvSpPr>
          <p:cNvPr id="49" name="Text 7"/>
          <p:cNvSpPr/>
          <p:nvPr/>
        </p:nvSpPr>
        <p:spPr>
          <a:xfrm>
            <a:off x="3497014" y="2743200"/>
            <a:ext cx="792242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166534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Paper</a:t>
            </a:r>
            <a:endParaRPr lang="en-US" sz="1200" dirty="0"/>
          </a:p>
        </p:txBody>
      </p:sp>
      <p:sp>
        <p:nvSpPr>
          <p:cNvPr id="50" name="Text 8"/>
          <p:cNvSpPr/>
          <p:nvPr/>
        </p:nvSpPr>
        <p:spPr>
          <a:xfrm>
            <a:off x="4233416" y="2743200"/>
            <a:ext cx="865823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166534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Plastic</a:t>
            </a:r>
            <a:endParaRPr lang="en-US" sz="1200" dirty="0"/>
          </a:p>
        </p:txBody>
      </p:sp>
      <p:sp>
        <p:nvSpPr>
          <p:cNvPr id="51" name="Text 9"/>
          <p:cNvSpPr/>
          <p:nvPr/>
        </p:nvSpPr>
        <p:spPr>
          <a:xfrm>
            <a:off x="762000" y="3162300"/>
            <a:ext cx="2790706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Kategori: Geri Dönüştürülebilir</a:t>
            </a:r>
            <a:endParaRPr lang="en-US" sz="1200" dirty="0"/>
          </a:p>
        </p:txBody>
      </p:sp>
      <p:sp>
        <p:nvSpPr>
          <p:cNvPr id="52" name="Text 10"/>
          <p:cNvSpPr/>
          <p:nvPr/>
        </p:nvSpPr>
        <p:spPr>
          <a:xfrm>
            <a:off x="762000" y="3429000"/>
            <a:ext cx="1382137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Kategori: Diğer</a:t>
            </a:r>
            <a:endParaRPr lang="en-US" sz="1200" dirty="0"/>
          </a:p>
        </p:txBody>
      </p:sp>
      <p:sp>
        <p:nvSpPr>
          <p:cNvPr id="53" name="Text 11"/>
          <p:cNvSpPr/>
          <p:nvPr/>
        </p:nvSpPr>
        <p:spPr>
          <a:xfrm>
            <a:off x="847725" y="4076700"/>
            <a:ext cx="51816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E40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Servo Simülasyonu</a:t>
            </a:r>
            <a:endParaRPr lang="en-US" sz="1500" dirty="0"/>
          </a:p>
        </p:txBody>
      </p:sp>
      <p:sp>
        <p:nvSpPr>
          <p:cNvPr id="54" name="Text 12"/>
          <p:cNvSpPr/>
          <p:nvPr/>
        </p:nvSpPr>
        <p:spPr>
          <a:xfrm>
            <a:off x="533400" y="4419600"/>
            <a:ext cx="5181600" cy="685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Yazılımsal bir simülasyon, atık kategorisine göre belirlenen servo açısıyla sistem donanım bağımsızlığını korurken, yapay zeka kararının mekanik bir çıktıya nasıl dönüştürüleceğini gösterir.</a:t>
            </a:r>
            <a:endParaRPr lang="en-US" sz="1200" dirty="0"/>
          </a:p>
        </p:txBody>
      </p:sp>
      <p:sp>
        <p:nvSpPr>
          <p:cNvPr id="55" name="Text 13"/>
          <p:cNvSpPr/>
          <p:nvPr/>
        </p:nvSpPr>
        <p:spPr>
          <a:xfrm>
            <a:off x="1062067" y="5753100"/>
            <a:ext cx="2171343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15803D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Geri Dönüştürülebilir</a:t>
            </a:r>
            <a:endParaRPr lang="en-US" sz="1200" dirty="0"/>
          </a:p>
        </p:txBody>
      </p:sp>
      <p:sp>
        <p:nvSpPr>
          <p:cNvPr id="56" name="Text 14"/>
          <p:cNvSpPr/>
          <p:nvPr/>
        </p:nvSpPr>
        <p:spPr>
          <a:xfrm>
            <a:off x="1243013" y="5981700"/>
            <a:ext cx="1809452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16A34A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90°</a:t>
            </a:r>
            <a:endParaRPr lang="en-US" sz="1350" dirty="0"/>
          </a:p>
        </p:txBody>
      </p:sp>
      <p:sp>
        <p:nvSpPr>
          <p:cNvPr id="57" name="Text 15"/>
          <p:cNvSpPr/>
          <p:nvPr/>
        </p:nvSpPr>
        <p:spPr>
          <a:xfrm>
            <a:off x="4418499" y="5753100"/>
            <a:ext cx="64008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B91C1C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Diğer</a:t>
            </a:r>
            <a:endParaRPr lang="en-US" sz="1200" dirty="0"/>
          </a:p>
        </p:txBody>
      </p:sp>
      <p:sp>
        <p:nvSpPr>
          <p:cNvPr id="58" name="Text 16"/>
          <p:cNvSpPr/>
          <p:nvPr/>
        </p:nvSpPr>
        <p:spPr>
          <a:xfrm>
            <a:off x="4418499" y="5981700"/>
            <a:ext cx="64008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DC2626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0°</a:t>
            </a:r>
            <a:endParaRPr lang="en-US" sz="1350" dirty="0"/>
          </a:p>
        </p:txBody>
      </p:sp>
      <p:sp>
        <p:nvSpPr>
          <p:cNvPr id="59" name="Text 17"/>
          <p:cNvSpPr/>
          <p:nvPr/>
        </p:nvSpPr>
        <p:spPr>
          <a:xfrm>
            <a:off x="6477000" y="2095500"/>
            <a:ext cx="51816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E40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Karar Akışı</a:t>
            </a:r>
            <a:endParaRPr lang="en-US" sz="1500" dirty="0"/>
          </a:p>
        </p:txBody>
      </p:sp>
      <p:sp>
        <p:nvSpPr>
          <p:cNvPr id="60" name="Text 18"/>
          <p:cNvSpPr/>
          <p:nvPr/>
        </p:nvSpPr>
        <p:spPr>
          <a:xfrm>
            <a:off x="8061960" y="2476500"/>
            <a:ext cx="201168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Atık Görüntüsü</a:t>
            </a:r>
            <a:endParaRPr lang="en-US" sz="1200" dirty="0"/>
          </a:p>
        </p:txBody>
      </p:sp>
      <p:sp>
        <p:nvSpPr>
          <p:cNvPr id="61" name="Text 19"/>
          <p:cNvSpPr/>
          <p:nvPr/>
        </p:nvSpPr>
        <p:spPr>
          <a:xfrm>
            <a:off x="7953375" y="2781300"/>
            <a:ext cx="2286000" cy="609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endParaRPr lang="tr-TR" sz="1200" dirty="0">
              <a:solidFill>
                <a:srgbClr val="000000"/>
              </a:solidFill>
              <a:latin typeface="ui-sans-serif" pitchFamily="34" charset="0"/>
              <a:ea typeface="ui-sans-serif" pitchFamily="34" charset="-122"/>
              <a:cs typeface="ui-sans-serif" pitchFamily="34" charset="-120"/>
            </a:endParaRPr>
          </a:p>
          <a:p>
            <a:pPr marL="0" indent="0" algn="ctr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CNN Modeli ile Sınıflandırma</a:t>
            </a:r>
            <a:endParaRPr lang="en-US" sz="1200" dirty="0"/>
          </a:p>
        </p:txBody>
      </p:sp>
      <p:sp>
        <p:nvSpPr>
          <p:cNvPr id="62" name="Text 20"/>
          <p:cNvSpPr/>
          <p:nvPr/>
        </p:nvSpPr>
        <p:spPr>
          <a:xfrm>
            <a:off x="7705725" y="4371975"/>
            <a:ext cx="27432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Tahmin Edilen Sınıf?</a:t>
            </a:r>
            <a:endParaRPr lang="en-US" sz="1200" dirty="0"/>
          </a:p>
        </p:txBody>
      </p:sp>
      <p:sp>
        <p:nvSpPr>
          <p:cNvPr id="63" name="Text 21"/>
          <p:cNvSpPr/>
          <p:nvPr/>
        </p:nvSpPr>
        <p:spPr>
          <a:xfrm>
            <a:off x="7002810" y="5581650"/>
            <a:ext cx="1539032" cy="40957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Cardboard, Glass, Metal, Paper, Plastic</a:t>
            </a:r>
            <a:endParaRPr lang="en-US" sz="1200" dirty="0"/>
          </a:p>
        </p:txBody>
      </p:sp>
      <p:sp>
        <p:nvSpPr>
          <p:cNvPr id="64" name="Text 22"/>
          <p:cNvSpPr/>
          <p:nvPr/>
        </p:nvSpPr>
        <p:spPr>
          <a:xfrm>
            <a:off x="10121563" y="5581650"/>
            <a:ext cx="483275" cy="18097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Trash</a:t>
            </a:r>
            <a:endParaRPr lang="en-US" sz="1200" dirty="0"/>
          </a:p>
        </p:txBody>
      </p:sp>
      <p:sp>
        <p:nvSpPr>
          <p:cNvPr id="65" name="Text 23"/>
          <p:cNvSpPr/>
          <p:nvPr/>
        </p:nvSpPr>
        <p:spPr>
          <a:xfrm>
            <a:off x="6934200" y="4914900"/>
            <a:ext cx="1676400" cy="609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Kategori: Geri Dönüştürülebilir</a:t>
            </a:r>
            <a:endParaRPr lang="en-US" sz="1200" dirty="0"/>
          </a:p>
        </p:txBody>
      </p:sp>
      <p:sp>
        <p:nvSpPr>
          <p:cNvPr id="66" name="Text 24"/>
          <p:cNvSpPr/>
          <p:nvPr/>
        </p:nvSpPr>
        <p:spPr>
          <a:xfrm>
            <a:off x="9677400" y="4914900"/>
            <a:ext cx="1371600" cy="609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Kategori: Diğer</a:t>
            </a:r>
            <a:endParaRPr lang="en-US" sz="1200" dirty="0"/>
          </a:p>
        </p:txBody>
      </p:sp>
      <p:sp>
        <p:nvSpPr>
          <p:cNvPr id="67" name="Text 25"/>
          <p:cNvSpPr/>
          <p:nvPr/>
        </p:nvSpPr>
        <p:spPr>
          <a:xfrm>
            <a:off x="7577658" y="4133850"/>
            <a:ext cx="389334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2563E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90°</a:t>
            </a:r>
            <a:endParaRPr lang="en-US" sz="1350" dirty="0"/>
          </a:p>
        </p:txBody>
      </p:sp>
      <p:sp>
        <p:nvSpPr>
          <p:cNvPr id="68" name="Text 26"/>
          <p:cNvSpPr/>
          <p:nvPr/>
        </p:nvSpPr>
        <p:spPr>
          <a:xfrm>
            <a:off x="7334220" y="4572000"/>
            <a:ext cx="87636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Servo Açısı</a:t>
            </a:r>
            <a:endParaRPr lang="en-US" sz="1050" dirty="0"/>
          </a:p>
        </p:txBody>
      </p:sp>
      <p:sp>
        <p:nvSpPr>
          <p:cNvPr id="69" name="Text 27"/>
          <p:cNvSpPr/>
          <p:nvPr/>
        </p:nvSpPr>
        <p:spPr>
          <a:xfrm>
            <a:off x="10240074" y="4133850"/>
            <a:ext cx="246102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2563E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0°</a:t>
            </a:r>
            <a:endParaRPr lang="en-US" sz="1350" dirty="0"/>
          </a:p>
        </p:txBody>
      </p:sp>
      <p:sp>
        <p:nvSpPr>
          <p:cNvPr id="70" name="Text 28"/>
          <p:cNvSpPr/>
          <p:nvPr/>
        </p:nvSpPr>
        <p:spPr>
          <a:xfrm>
            <a:off x="9925020" y="4572000"/>
            <a:ext cx="87636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Servo Açısı</a:t>
            </a:r>
            <a:endParaRPr lang="en-US" sz="1050" dirty="0"/>
          </a:p>
        </p:txBody>
      </p:sp>
      <p:sp>
        <p:nvSpPr>
          <p:cNvPr id="71" name="Text 29"/>
          <p:cNvSpPr/>
          <p:nvPr/>
        </p:nvSpPr>
        <p:spPr>
          <a:xfrm>
            <a:off x="381000" y="6515100"/>
            <a:ext cx="2889468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Smart Garbage Segregation System</a:t>
            </a:r>
            <a:endParaRPr lang="en-US" sz="1050" dirty="0"/>
          </a:p>
        </p:txBody>
      </p:sp>
      <p:sp>
        <p:nvSpPr>
          <p:cNvPr id="72" name="Text 30"/>
          <p:cNvSpPr/>
          <p:nvPr/>
        </p:nvSpPr>
        <p:spPr>
          <a:xfrm>
            <a:off x="11426726" y="6515100"/>
            <a:ext cx="461129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9 / 18</a:t>
            </a:r>
            <a:endParaRPr lang="en-US" sz="10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2104</Words>
  <Application>Microsoft Office PowerPoint</Application>
  <PresentationFormat>Geniş ekran</PresentationFormat>
  <Paragraphs>359</Paragraphs>
  <Slides>18</Slides>
  <Notes>18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3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18</vt:i4>
      </vt:variant>
    </vt:vector>
  </HeadingPairs>
  <TitlesOfParts>
    <vt:vector size="22" baseType="lpstr">
      <vt:lpstr>Arial</vt:lpstr>
      <vt:lpstr>ui-monospace</vt:lpstr>
      <vt:lpstr>ui-sans-serif</vt:lpstr>
      <vt:lpstr>Office Theme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Muhammet Erkam BOYRAZ</cp:lastModifiedBy>
  <cp:revision>6</cp:revision>
  <dcterms:created xsi:type="dcterms:W3CDTF">2025-12-30T04:58:36Z</dcterms:created>
  <dcterms:modified xsi:type="dcterms:W3CDTF">2025-12-30T10:36:57Z</dcterms:modified>
</cp:coreProperties>
</file>